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embeddedFontLst>
    <p:embeddedFont>
      <p:font typeface="Poppins"/>
      <p:regular r:id="rId31"/>
      <p:bold r:id="rId32"/>
      <p:italic r:id="rId33"/>
      <p:boldItalic r:id="rId34"/>
    </p:embeddedFont>
    <p:embeddedFont>
      <p:font typeface="Poppins Light"/>
      <p:regular r:id="rId35"/>
      <p:bold r:id="rId36"/>
      <p:italic r:id="rId37"/>
      <p:boldItalic r:id="rId38"/>
    </p:embeddedFont>
    <p:embeddedFont>
      <p:font typeface="Poppins SemiBold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iIHZ2d4ETxtiHfVZ4N0OVB8/ae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SemiBold-bold.fntdata"/><Relationship Id="rId20" Type="http://schemas.openxmlformats.org/officeDocument/2006/relationships/slide" Target="slides/slide15.xml"/><Relationship Id="rId42" Type="http://schemas.openxmlformats.org/officeDocument/2006/relationships/font" Target="fonts/PoppinsSemiBold-boldItalic.fntdata"/><Relationship Id="rId41" Type="http://schemas.openxmlformats.org/officeDocument/2006/relationships/font" Target="fonts/PoppinsSemiBold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oppins-italic.fntdata"/><Relationship Id="rId10" Type="http://schemas.openxmlformats.org/officeDocument/2006/relationships/slide" Target="slides/slide5.xml"/><Relationship Id="rId32" Type="http://schemas.openxmlformats.org/officeDocument/2006/relationships/font" Target="fonts/Poppins-bold.fntdata"/><Relationship Id="rId13" Type="http://schemas.openxmlformats.org/officeDocument/2006/relationships/slide" Target="slides/slide8.xml"/><Relationship Id="rId35" Type="http://schemas.openxmlformats.org/officeDocument/2006/relationships/font" Target="fonts/PoppinsLight-regular.fntdata"/><Relationship Id="rId12" Type="http://schemas.openxmlformats.org/officeDocument/2006/relationships/slide" Target="slides/slide7.xml"/><Relationship Id="rId34" Type="http://schemas.openxmlformats.org/officeDocument/2006/relationships/font" Target="fonts/Poppins-boldItalic.fntdata"/><Relationship Id="rId15" Type="http://schemas.openxmlformats.org/officeDocument/2006/relationships/slide" Target="slides/slide10.xml"/><Relationship Id="rId37" Type="http://schemas.openxmlformats.org/officeDocument/2006/relationships/font" Target="fonts/PoppinsLight-italic.fntdata"/><Relationship Id="rId14" Type="http://schemas.openxmlformats.org/officeDocument/2006/relationships/slide" Target="slides/slide9.xml"/><Relationship Id="rId36" Type="http://schemas.openxmlformats.org/officeDocument/2006/relationships/font" Target="fonts/PoppinsLight-bold.fntdata"/><Relationship Id="rId17" Type="http://schemas.openxmlformats.org/officeDocument/2006/relationships/slide" Target="slides/slide12.xml"/><Relationship Id="rId39" Type="http://schemas.openxmlformats.org/officeDocument/2006/relationships/font" Target="fonts/PoppinsSemiBold-regular.fntdata"/><Relationship Id="rId16" Type="http://schemas.openxmlformats.org/officeDocument/2006/relationships/slide" Target="slides/slide11.xml"/><Relationship Id="rId38" Type="http://schemas.openxmlformats.org/officeDocument/2006/relationships/font" Target="fonts/PoppinsLigh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49330e2160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349330e216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e7a45fcc6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e7a45fcc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e7a45fcc6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g3e7a45fcc6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df11643f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g3df11643f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405db2626d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SG"/>
              <a:t>For branding guidelines, direct RPs to the Singpass button guidelines</a:t>
            </a:r>
            <a:endParaRPr/>
          </a:p>
        </p:txBody>
      </p:sp>
      <p:sp>
        <p:nvSpPr>
          <p:cNvPr id="275" name="Google Shape;275;g3405db2626d_0_3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df6c45567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SG"/>
              <a:t>For branding guidelines, direct RPs to the Singpass button guidelines</a:t>
            </a:r>
            <a:endParaRPr/>
          </a:p>
        </p:txBody>
      </p:sp>
      <p:sp>
        <p:nvSpPr>
          <p:cNvPr id="292" name="Google Shape;292;g3df6c45567e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f11643f77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SG"/>
              <a:t>For branding guidelines, direct RPs to the Singpass button guidelines</a:t>
            </a:r>
            <a:endParaRPr/>
          </a:p>
        </p:txBody>
      </p:sp>
      <p:sp>
        <p:nvSpPr>
          <p:cNvPr id="302" name="Google Shape;302;g3df11643f77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493c594950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3493c594950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405db2626d_0_4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405db2626d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05db2626d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g3405db2626d_0_4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df11643f7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8" name="Google Shape;338;g3df11643f77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405db2626d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7" name="Google Shape;347;g3405db2626d_0_5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405db2626d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6" name="Google Shape;356;g3405db2626d_0_5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493c594950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6" name="Google Shape;366;g3493c594950_0_4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df11643f7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5" name="Google Shape;375;g3df11643f77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df7b059e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4" name="Google Shape;384;g3df7b059ef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493c594950_0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3493c594950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493c594950_0_4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3493c594950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df11643f77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3df11643f7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493c594950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6" name="Google Shape;416;g3493c594950_0_4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493c594950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4" name="Google Shape;424;g3493c594950_0_4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493c594950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2" name="Google Shape;432;g3493c594950_0_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df11643f7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1" name="Google Shape;441;g3df11643f77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df11643f7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9" name="Google Shape;449;g3df11643f77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df2d6b72d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7" name="Google Shape;457;g3df2d6b72da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/ Basic light" type="title">
  <p:cSld name="TITLE"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g349330e2160_0_1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73121" y="5494334"/>
            <a:ext cx="894545" cy="912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g349330e2160_0_160"/>
          <p:cNvSpPr txBox="1"/>
          <p:nvPr>
            <p:ph type="ctrTitle"/>
          </p:nvPr>
        </p:nvSpPr>
        <p:spPr>
          <a:xfrm>
            <a:off x="609600" y="1729433"/>
            <a:ext cx="91641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12" name="Google Shape;12;g349330e2160_0_160"/>
          <p:cNvSpPr txBox="1"/>
          <p:nvPr>
            <p:ph idx="1" type="subTitle"/>
          </p:nvPr>
        </p:nvSpPr>
        <p:spPr>
          <a:xfrm>
            <a:off x="609600" y="5144657"/>
            <a:ext cx="50553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2000"/>
              <a:buFont typeface="Poppins SemiBold"/>
              <a:buNone/>
              <a:defRPr>
                <a:solidFill>
                  <a:srgbClr val="2A2A2B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9pPr>
          </a:lstStyle>
          <a:p/>
        </p:txBody>
      </p:sp>
      <p:pic>
        <p:nvPicPr>
          <p:cNvPr id="13" name="Google Shape;13;g349330e2160_0_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500" y="1131767"/>
            <a:ext cx="1520602" cy="39443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g349330e2160_0_160"/>
          <p:cNvSpPr txBox="1"/>
          <p:nvPr>
            <p:ph idx="2" type="body"/>
          </p:nvPr>
        </p:nvSpPr>
        <p:spPr>
          <a:xfrm>
            <a:off x="609600" y="5771867"/>
            <a:ext cx="91641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  <a:defRPr sz="1600">
                <a:solidFill>
                  <a:srgbClr val="666666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■"/>
              <a:defRPr sz="1600">
                <a:solidFill>
                  <a:srgbClr val="666666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  <a:defRPr sz="1600">
                <a:solidFill>
                  <a:srgbClr val="666666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■"/>
              <a:defRPr sz="1600">
                <a:solidFill>
                  <a:srgbClr val="666666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  <a:defRPr sz="1600">
                <a:solidFill>
                  <a:srgbClr val="666666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■"/>
              <a:defRPr sz="1600"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5" name="Google Shape;15;g349330e2160_0_160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/ Image light">
  <p:cSld name="TITLE_3">
    <p:bg>
      <p:bgPr>
        <a:solidFill>
          <a:srgbClr val="FFFFFF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49330e2160_0_167"/>
          <p:cNvSpPr/>
          <p:nvPr>
            <p:ph idx="2" type="pic"/>
          </p:nvPr>
        </p:nvSpPr>
        <p:spPr>
          <a:xfrm>
            <a:off x="0" y="0"/>
            <a:ext cx="2816700" cy="6858000"/>
          </a:xfrm>
          <a:prstGeom prst="parallelogram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8" name="Google Shape;18;g349330e2160_0_167"/>
          <p:cNvSpPr txBox="1"/>
          <p:nvPr>
            <p:ph type="ctrTitle"/>
          </p:nvPr>
        </p:nvSpPr>
        <p:spPr>
          <a:xfrm>
            <a:off x="3157133" y="1729433"/>
            <a:ext cx="82281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9" name="Google Shape;19;g349330e2160_0_167"/>
          <p:cNvSpPr txBox="1"/>
          <p:nvPr>
            <p:ph idx="1" type="subTitle"/>
          </p:nvPr>
        </p:nvSpPr>
        <p:spPr>
          <a:xfrm>
            <a:off x="3157133" y="5144657"/>
            <a:ext cx="50553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2000"/>
              <a:buFont typeface="Poppins SemiBold"/>
              <a:buNone/>
              <a:defRPr>
                <a:solidFill>
                  <a:srgbClr val="2A2A2B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A2B"/>
              </a:buClr>
              <a:buSzPts val="3200"/>
              <a:buNone/>
              <a:defRPr sz="3200">
                <a:solidFill>
                  <a:srgbClr val="2A2A2B"/>
                </a:solidFill>
              </a:defRPr>
            </a:lvl9pPr>
          </a:lstStyle>
          <a:p/>
        </p:txBody>
      </p:sp>
      <p:pic>
        <p:nvPicPr>
          <p:cNvPr id="20" name="Google Shape;20;g349330e2160_0_1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84033" y="1233367"/>
            <a:ext cx="1520602" cy="39443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g349330e2160_0_167"/>
          <p:cNvSpPr txBox="1"/>
          <p:nvPr>
            <p:ph idx="3" type="body"/>
          </p:nvPr>
        </p:nvSpPr>
        <p:spPr>
          <a:xfrm>
            <a:off x="3157133" y="5771867"/>
            <a:ext cx="73917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  <a:defRPr sz="1600">
                <a:solidFill>
                  <a:srgbClr val="666666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■"/>
              <a:defRPr sz="1600">
                <a:solidFill>
                  <a:srgbClr val="666666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  <a:defRPr sz="1600">
                <a:solidFill>
                  <a:srgbClr val="666666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■"/>
              <a:defRPr sz="1600">
                <a:solidFill>
                  <a:srgbClr val="666666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○"/>
              <a:defRPr sz="1600">
                <a:solidFill>
                  <a:srgbClr val="666666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■"/>
              <a:defRPr sz="1600"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g349330e2160_0_167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" name="Google Shape;23;g349330e2160_0_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3121" y="5494334"/>
            <a:ext cx="894545" cy="91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/ Image dark">
  <p:cSld name="TITLE_3_1">
    <p:bg>
      <p:bgPr>
        <a:solidFill>
          <a:srgbClr val="2A2A2B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49330e2160_0_175"/>
          <p:cNvSpPr/>
          <p:nvPr>
            <p:ph idx="2" type="pic"/>
          </p:nvPr>
        </p:nvSpPr>
        <p:spPr>
          <a:xfrm>
            <a:off x="0" y="0"/>
            <a:ext cx="2816700" cy="6858000"/>
          </a:xfrm>
          <a:prstGeom prst="parallelogram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26" name="Google Shape;26;g349330e2160_0_175"/>
          <p:cNvSpPr txBox="1"/>
          <p:nvPr>
            <p:ph type="ctrTitle"/>
          </p:nvPr>
        </p:nvSpPr>
        <p:spPr>
          <a:xfrm>
            <a:off x="3157133" y="1729433"/>
            <a:ext cx="82116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500"/>
              <a:buNone/>
              <a:defRPr sz="4500">
                <a:solidFill>
                  <a:srgbClr val="F3F3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7" name="Google Shape;27;g349330e2160_0_175"/>
          <p:cNvSpPr txBox="1"/>
          <p:nvPr>
            <p:ph idx="1" type="subTitle"/>
          </p:nvPr>
        </p:nvSpPr>
        <p:spPr>
          <a:xfrm>
            <a:off x="3157133" y="5144657"/>
            <a:ext cx="50553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Poppins SemiBold"/>
              <a:buNone/>
              <a:defRPr>
                <a:solidFill>
                  <a:srgbClr val="F3F3F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9pPr>
          </a:lstStyle>
          <a:p/>
        </p:txBody>
      </p:sp>
      <p:pic>
        <p:nvPicPr>
          <p:cNvPr id="28" name="Google Shape;28;g349330e2160_0_175"/>
          <p:cNvPicPr preferRelativeResize="0"/>
          <p:nvPr/>
        </p:nvPicPr>
        <p:blipFill rotWithShape="1">
          <a:blip r:embed="rId2">
            <a:alphaModFix/>
          </a:blip>
          <a:srcRect b="0" l="0" r="10" t="0"/>
          <a:stretch/>
        </p:blipFill>
        <p:spPr>
          <a:xfrm>
            <a:off x="3284033" y="1233367"/>
            <a:ext cx="1520602" cy="39443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g349330e2160_0_175"/>
          <p:cNvSpPr txBox="1"/>
          <p:nvPr>
            <p:ph idx="3" type="body"/>
          </p:nvPr>
        </p:nvSpPr>
        <p:spPr>
          <a:xfrm>
            <a:off x="3157133" y="5771867"/>
            <a:ext cx="75021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●"/>
              <a:defRPr sz="1600">
                <a:solidFill>
                  <a:srgbClr val="D9D9D9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○"/>
              <a:defRPr sz="1600">
                <a:solidFill>
                  <a:srgbClr val="D9D9D9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■"/>
              <a:defRPr sz="1600">
                <a:solidFill>
                  <a:srgbClr val="D9D9D9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●"/>
              <a:defRPr sz="1600">
                <a:solidFill>
                  <a:srgbClr val="D9D9D9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○"/>
              <a:defRPr sz="1600">
                <a:solidFill>
                  <a:srgbClr val="D9D9D9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■"/>
              <a:defRPr sz="1600">
                <a:solidFill>
                  <a:srgbClr val="D9D9D9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●"/>
              <a:defRPr sz="1600">
                <a:solidFill>
                  <a:srgbClr val="D9D9D9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○"/>
              <a:defRPr sz="1600">
                <a:solidFill>
                  <a:srgbClr val="D9D9D9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00"/>
              <a:buChar char="■"/>
              <a:defRPr sz="1600">
                <a:solidFill>
                  <a:srgbClr val="D9D9D9"/>
                </a:solidFill>
              </a:defRPr>
            </a:lvl9pPr>
          </a:lstStyle>
          <a:p/>
        </p:txBody>
      </p:sp>
      <p:sp>
        <p:nvSpPr>
          <p:cNvPr id="30" name="Google Shape;30;g349330e2160_0_175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" name="Google Shape;31;g349330e2160_0_175"/>
          <p:cNvPicPr preferRelativeResize="0"/>
          <p:nvPr/>
        </p:nvPicPr>
        <p:blipFill rotWithShape="1">
          <a:blip r:embed="rId3">
            <a:alphaModFix/>
          </a:blip>
          <a:srcRect b="98" l="0" r="0" t="89"/>
          <a:stretch/>
        </p:blipFill>
        <p:spPr>
          <a:xfrm>
            <a:off x="10773121" y="5494334"/>
            <a:ext cx="894545" cy="91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/ Basic dark">
  <p:cSld name="TITLE_2">
    <p:bg>
      <p:bgPr>
        <a:solidFill>
          <a:srgbClr val="2A2A2B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49330e2160_0_183"/>
          <p:cNvSpPr txBox="1"/>
          <p:nvPr>
            <p:ph type="ctrTitle"/>
          </p:nvPr>
        </p:nvSpPr>
        <p:spPr>
          <a:xfrm>
            <a:off x="609600" y="1729433"/>
            <a:ext cx="91392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5100"/>
              <a:buNone/>
              <a:defRPr sz="5100">
                <a:solidFill>
                  <a:srgbClr val="F3F3F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100"/>
              <a:buNone/>
              <a:defRPr sz="61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34" name="Google Shape;34;g349330e2160_0_183"/>
          <p:cNvSpPr txBox="1"/>
          <p:nvPr>
            <p:ph idx="1" type="subTitle"/>
          </p:nvPr>
        </p:nvSpPr>
        <p:spPr>
          <a:xfrm>
            <a:off x="609600" y="5144657"/>
            <a:ext cx="50553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000"/>
              <a:buFont typeface="Poppins SemiBold"/>
              <a:buNone/>
              <a:defRPr>
                <a:solidFill>
                  <a:srgbClr val="F3F3F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200"/>
              <a:buNone/>
              <a:defRPr sz="3200">
                <a:solidFill>
                  <a:srgbClr val="F3F3F3"/>
                </a:solidFill>
              </a:defRPr>
            </a:lvl9pPr>
          </a:lstStyle>
          <a:p/>
        </p:txBody>
      </p:sp>
      <p:pic>
        <p:nvPicPr>
          <p:cNvPr id="35" name="Google Shape;35;g349330e2160_0_183"/>
          <p:cNvPicPr preferRelativeResize="0"/>
          <p:nvPr/>
        </p:nvPicPr>
        <p:blipFill rotWithShape="1">
          <a:blip r:embed="rId2">
            <a:alphaModFix/>
          </a:blip>
          <a:srcRect b="0" l="0" r="10" t="0"/>
          <a:stretch/>
        </p:blipFill>
        <p:spPr>
          <a:xfrm>
            <a:off x="736500" y="1233367"/>
            <a:ext cx="1520602" cy="39443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g349330e2160_0_183"/>
          <p:cNvSpPr txBox="1"/>
          <p:nvPr>
            <p:ph idx="2" type="body"/>
          </p:nvPr>
        </p:nvSpPr>
        <p:spPr>
          <a:xfrm>
            <a:off x="609600" y="5771867"/>
            <a:ext cx="91392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●"/>
              <a:defRPr sz="1600">
                <a:solidFill>
                  <a:srgbClr val="CCCCCC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○"/>
              <a:defRPr sz="1600">
                <a:solidFill>
                  <a:srgbClr val="CCCCCC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■"/>
              <a:defRPr sz="1600">
                <a:solidFill>
                  <a:srgbClr val="CCCCCC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●"/>
              <a:defRPr sz="1600">
                <a:solidFill>
                  <a:srgbClr val="CCCCCC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○"/>
              <a:defRPr sz="1600">
                <a:solidFill>
                  <a:srgbClr val="CCCCCC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■"/>
              <a:defRPr sz="1600">
                <a:solidFill>
                  <a:srgbClr val="CCCCCC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●"/>
              <a:defRPr sz="1600">
                <a:solidFill>
                  <a:srgbClr val="CCCCCC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○"/>
              <a:defRPr sz="1600">
                <a:solidFill>
                  <a:srgbClr val="CCCCCC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Char char="■"/>
              <a:defRPr sz="1600">
                <a:solidFill>
                  <a:srgbClr val="CCCCCC"/>
                </a:solidFill>
              </a:defRPr>
            </a:lvl9pPr>
          </a:lstStyle>
          <a:p/>
        </p:txBody>
      </p:sp>
      <p:sp>
        <p:nvSpPr>
          <p:cNvPr id="37" name="Google Shape;37;g349330e2160_0_183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A2A2B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" name="Google Shape;38;g349330e2160_0_183"/>
          <p:cNvPicPr preferRelativeResize="0"/>
          <p:nvPr/>
        </p:nvPicPr>
        <p:blipFill rotWithShape="1">
          <a:blip r:embed="rId3">
            <a:alphaModFix/>
          </a:blip>
          <a:srcRect b="98" l="0" r="0" t="89"/>
          <a:stretch/>
        </p:blipFill>
        <p:spPr>
          <a:xfrm>
            <a:off x="10773121" y="5494334"/>
            <a:ext cx="894545" cy="91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s / Section main red" type="secHead">
  <p:cSld name="SECTION_HEADER">
    <p:bg>
      <p:bgPr>
        <a:solidFill>
          <a:srgbClr val="E04F56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49330e2160_0_190"/>
          <p:cNvSpPr txBox="1"/>
          <p:nvPr>
            <p:ph type="title"/>
          </p:nvPr>
        </p:nvSpPr>
        <p:spPr>
          <a:xfrm>
            <a:off x="1188600" y="2258200"/>
            <a:ext cx="98148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1" name="Google Shape;41;g349330e2160_0_190"/>
          <p:cNvSpPr txBox="1"/>
          <p:nvPr>
            <p:ph idx="1" type="subTitle"/>
          </p:nvPr>
        </p:nvSpPr>
        <p:spPr>
          <a:xfrm>
            <a:off x="1188600" y="3380600"/>
            <a:ext cx="98148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i="1" sz="2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2" name="Google Shape;42;g349330e2160_0_190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98C9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s / Section sub grey">
  <p:cSld name="SECTION_HEADER_1">
    <p:bg>
      <p:bgPr>
        <a:solidFill>
          <a:srgbClr val="585858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49330e2160_0_194"/>
          <p:cNvSpPr txBox="1"/>
          <p:nvPr>
            <p:ph type="title"/>
          </p:nvPr>
        </p:nvSpPr>
        <p:spPr>
          <a:xfrm>
            <a:off x="1188600" y="2462522"/>
            <a:ext cx="98148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b="0"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Poppins SemiBold"/>
              <a:buNone/>
              <a:defRPr sz="35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45" name="Google Shape;45;g349330e2160_0_194"/>
          <p:cNvSpPr txBox="1"/>
          <p:nvPr>
            <p:ph idx="1" type="subTitle"/>
          </p:nvPr>
        </p:nvSpPr>
        <p:spPr>
          <a:xfrm>
            <a:off x="1188600" y="5211422"/>
            <a:ext cx="9814800" cy="840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i="1" sz="21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SemiBold"/>
              <a:buNone/>
              <a:defRPr i="1" sz="21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46" name="Google Shape;46;g349330e2160_0_194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/ Light">
  <p:cSld name="CAPTION_ONLY"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49330e2160_0_198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" name="Google Shape;49;g349330e2160_0_198"/>
          <p:cNvSpPr txBox="1"/>
          <p:nvPr>
            <p:ph idx="1" type="subTitle"/>
          </p:nvPr>
        </p:nvSpPr>
        <p:spPr>
          <a:xfrm>
            <a:off x="3130533" y="6223133"/>
            <a:ext cx="7959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50" name="Google Shape;50;g349330e2160_0_1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0" y="6306768"/>
            <a:ext cx="842332" cy="219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/ Basic">
  <p:cSld name="CAPTION_ONLY_2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9330e2160_0_202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" name="Google Shape;53;g349330e2160_0_202"/>
          <p:cNvSpPr txBox="1"/>
          <p:nvPr>
            <p:ph idx="1" type="subTitle"/>
          </p:nvPr>
        </p:nvSpPr>
        <p:spPr>
          <a:xfrm>
            <a:off x="3130533" y="6223133"/>
            <a:ext cx="7959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54" name="Google Shape;54;g349330e2160_0_2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0" y="6306768"/>
            <a:ext cx="842332" cy="2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349330e2160_0_202"/>
          <p:cNvSpPr txBox="1"/>
          <p:nvPr>
            <p:ph type="title"/>
          </p:nvPr>
        </p:nvSpPr>
        <p:spPr>
          <a:xfrm>
            <a:off x="609600" y="491767"/>
            <a:ext cx="11166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9pPr>
          </a:lstStyle>
          <a:p/>
        </p:txBody>
      </p:sp>
      <p:sp>
        <p:nvSpPr>
          <p:cNvPr id="56" name="Google Shape;56;g349330e2160_0_202"/>
          <p:cNvSpPr txBox="1"/>
          <p:nvPr>
            <p:ph idx="2" type="body"/>
          </p:nvPr>
        </p:nvSpPr>
        <p:spPr>
          <a:xfrm>
            <a:off x="609600" y="1333433"/>
            <a:ext cx="8280300" cy="3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/ Image right">
  <p:cSld name="CAPTION_ONLY_2_3"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9330e2160_0_208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g349330e2160_0_208"/>
          <p:cNvSpPr txBox="1"/>
          <p:nvPr>
            <p:ph idx="1" type="subTitle"/>
          </p:nvPr>
        </p:nvSpPr>
        <p:spPr>
          <a:xfrm>
            <a:off x="3130533" y="6223133"/>
            <a:ext cx="7959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60" name="Google Shape;60;g349330e2160_0_20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0" y="6306768"/>
            <a:ext cx="842332" cy="2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349330e2160_0_208"/>
          <p:cNvSpPr txBox="1"/>
          <p:nvPr>
            <p:ph type="title"/>
          </p:nvPr>
        </p:nvSpPr>
        <p:spPr>
          <a:xfrm>
            <a:off x="609600" y="491767"/>
            <a:ext cx="5483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9pPr>
          </a:lstStyle>
          <a:p/>
        </p:txBody>
      </p:sp>
      <p:sp>
        <p:nvSpPr>
          <p:cNvPr id="62" name="Google Shape;62;g349330e2160_0_208"/>
          <p:cNvSpPr txBox="1"/>
          <p:nvPr>
            <p:ph idx="2" type="body"/>
          </p:nvPr>
        </p:nvSpPr>
        <p:spPr>
          <a:xfrm>
            <a:off x="609600" y="1356967"/>
            <a:ext cx="5483700" cy="42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3" name="Google Shape;63;g349330e2160_0_208"/>
          <p:cNvSpPr/>
          <p:nvPr>
            <p:ph idx="3" type="pic"/>
          </p:nvPr>
        </p:nvSpPr>
        <p:spPr>
          <a:xfrm>
            <a:off x="6708400" y="0"/>
            <a:ext cx="54837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/ Image left">
  <p:cSld name="CAPTION_ONLY_2_3_1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49330e2160_0_215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g349330e2160_0_215"/>
          <p:cNvSpPr txBox="1"/>
          <p:nvPr>
            <p:ph idx="1" type="subTitle"/>
          </p:nvPr>
        </p:nvSpPr>
        <p:spPr>
          <a:xfrm>
            <a:off x="3130533" y="6223133"/>
            <a:ext cx="7959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67" name="Google Shape;67;g349330e2160_0_2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0" y="6306768"/>
            <a:ext cx="842332" cy="2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g349330e2160_0_215"/>
          <p:cNvSpPr txBox="1"/>
          <p:nvPr>
            <p:ph type="title"/>
          </p:nvPr>
        </p:nvSpPr>
        <p:spPr>
          <a:xfrm>
            <a:off x="6103433" y="491767"/>
            <a:ext cx="55644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9pPr>
          </a:lstStyle>
          <a:p/>
        </p:txBody>
      </p:sp>
      <p:sp>
        <p:nvSpPr>
          <p:cNvPr id="69" name="Google Shape;69;g349330e2160_0_215"/>
          <p:cNvSpPr txBox="1"/>
          <p:nvPr>
            <p:ph idx="2" type="body"/>
          </p:nvPr>
        </p:nvSpPr>
        <p:spPr>
          <a:xfrm>
            <a:off x="6103433" y="1356967"/>
            <a:ext cx="5564400" cy="42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0" name="Google Shape;70;g349330e2160_0_215"/>
          <p:cNvSpPr/>
          <p:nvPr>
            <p:ph idx="3" type="pic"/>
          </p:nvPr>
        </p:nvSpPr>
        <p:spPr>
          <a:xfrm>
            <a:off x="0" y="0"/>
            <a:ext cx="54837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/ Summary points">
  <p:cSld name="CAPTION_ONLY_2_2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49330e2160_0_222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g349330e2160_0_222"/>
          <p:cNvSpPr txBox="1"/>
          <p:nvPr>
            <p:ph idx="1" type="subTitle"/>
          </p:nvPr>
        </p:nvSpPr>
        <p:spPr>
          <a:xfrm>
            <a:off x="3130533" y="6223133"/>
            <a:ext cx="7959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74" name="Google Shape;74;g349330e2160_0_2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0" y="6306768"/>
            <a:ext cx="842332" cy="2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g349330e2160_0_222"/>
          <p:cNvSpPr txBox="1"/>
          <p:nvPr>
            <p:ph type="title"/>
          </p:nvPr>
        </p:nvSpPr>
        <p:spPr>
          <a:xfrm>
            <a:off x="609600" y="491767"/>
            <a:ext cx="11166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9pPr>
          </a:lstStyle>
          <a:p/>
        </p:txBody>
      </p:sp>
      <p:sp>
        <p:nvSpPr>
          <p:cNvPr id="76" name="Google Shape;76;g349330e2160_0_222"/>
          <p:cNvSpPr txBox="1"/>
          <p:nvPr>
            <p:ph idx="2" type="body"/>
          </p:nvPr>
        </p:nvSpPr>
        <p:spPr>
          <a:xfrm>
            <a:off x="609600" y="2872433"/>
            <a:ext cx="2520900" cy="3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7" name="Google Shape;77;g349330e2160_0_222"/>
          <p:cNvSpPr txBox="1"/>
          <p:nvPr>
            <p:ph idx="3" type="subTitle"/>
          </p:nvPr>
        </p:nvSpPr>
        <p:spPr>
          <a:xfrm>
            <a:off x="609600" y="1411700"/>
            <a:ext cx="25209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 b="1" sz="1900">
                <a:solidFill>
                  <a:srgbClr val="000000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8" name="Google Shape;78;g349330e2160_0_222"/>
          <p:cNvSpPr txBox="1"/>
          <p:nvPr>
            <p:ph idx="4" type="body"/>
          </p:nvPr>
        </p:nvSpPr>
        <p:spPr>
          <a:xfrm>
            <a:off x="3489483" y="2872433"/>
            <a:ext cx="2520900" cy="3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9" name="Google Shape;79;g349330e2160_0_222"/>
          <p:cNvSpPr txBox="1"/>
          <p:nvPr>
            <p:ph idx="5" type="subTitle"/>
          </p:nvPr>
        </p:nvSpPr>
        <p:spPr>
          <a:xfrm>
            <a:off x="3489483" y="1411700"/>
            <a:ext cx="25209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 b="1" sz="1900">
                <a:solidFill>
                  <a:srgbClr val="000000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0" name="Google Shape;80;g349330e2160_0_222"/>
          <p:cNvSpPr txBox="1"/>
          <p:nvPr>
            <p:ph idx="6" type="body"/>
          </p:nvPr>
        </p:nvSpPr>
        <p:spPr>
          <a:xfrm>
            <a:off x="6378800" y="2872433"/>
            <a:ext cx="2520900" cy="3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1" name="Google Shape;81;g349330e2160_0_222"/>
          <p:cNvSpPr txBox="1"/>
          <p:nvPr>
            <p:ph idx="7" type="subTitle"/>
          </p:nvPr>
        </p:nvSpPr>
        <p:spPr>
          <a:xfrm>
            <a:off x="6378800" y="1411700"/>
            <a:ext cx="25209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 b="1" sz="1900">
                <a:solidFill>
                  <a:srgbClr val="000000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2" name="Google Shape;82;g349330e2160_0_222"/>
          <p:cNvSpPr txBox="1"/>
          <p:nvPr>
            <p:ph idx="8" type="body"/>
          </p:nvPr>
        </p:nvSpPr>
        <p:spPr>
          <a:xfrm>
            <a:off x="9268100" y="2872433"/>
            <a:ext cx="2520900" cy="33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  <a:defRPr sz="1600">
                <a:solidFill>
                  <a:srgbClr val="000000"/>
                </a:solidFill>
              </a:defRPr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  <a:defRPr sz="1600">
                <a:solidFill>
                  <a:srgbClr val="000000"/>
                </a:solidFill>
              </a:defRPr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3" name="Google Shape;83;g349330e2160_0_222"/>
          <p:cNvSpPr txBox="1"/>
          <p:nvPr>
            <p:ph idx="9" type="subTitle"/>
          </p:nvPr>
        </p:nvSpPr>
        <p:spPr>
          <a:xfrm>
            <a:off x="9268100" y="1411700"/>
            <a:ext cx="2520900" cy="13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 b="1" sz="1900">
                <a:solidFill>
                  <a:srgbClr val="000000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/ Hero Statement">
  <p:cSld name="CAPTION_ONLY_2_1"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9330e2160_0_235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g349330e2160_0_235"/>
          <p:cNvSpPr txBox="1"/>
          <p:nvPr>
            <p:ph idx="1" type="subTitle"/>
          </p:nvPr>
        </p:nvSpPr>
        <p:spPr>
          <a:xfrm>
            <a:off x="3130533" y="6223133"/>
            <a:ext cx="7959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7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87" name="Google Shape;87;g349330e2160_0_2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0" y="6306768"/>
            <a:ext cx="842332" cy="21913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49330e2160_0_235"/>
          <p:cNvSpPr txBox="1"/>
          <p:nvPr>
            <p:ph type="title"/>
          </p:nvPr>
        </p:nvSpPr>
        <p:spPr>
          <a:xfrm>
            <a:off x="609600" y="491767"/>
            <a:ext cx="4277100" cy="4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9pPr>
          </a:lstStyle>
          <a:p/>
        </p:txBody>
      </p:sp>
      <p:sp>
        <p:nvSpPr>
          <p:cNvPr id="89" name="Google Shape;89;g349330e2160_0_235"/>
          <p:cNvSpPr txBox="1"/>
          <p:nvPr>
            <p:ph idx="2" type="body"/>
          </p:nvPr>
        </p:nvSpPr>
        <p:spPr>
          <a:xfrm>
            <a:off x="6089733" y="491833"/>
            <a:ext cx="5577900" cy="4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●"/>
              <a:defRPr sz="1700">
                <a:solidFill>
                  <a:srgbClr val="000000"/>
                </a:solidFill>
              </a:defRPr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○"/>
              <a:defRPr sz="1700">
                <a:solidFill>
                  <a:srgbClr val="000000"/>
                </a:solidFill>
              </a:defRPr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Char char="■"/>
              <a:defRPr sz="17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/ Dark">
  <p:cSld name="CAPTION_ONLY_1">
    <p:bg>
      <p:bgPr>
        <a:solidFill>
          <a:srgbClr val="434343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9330e2160_0_241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" name="Google Shape;92;g349330e2160_0_241"/>
          <p:cNvSpPr txBox="1"/>
          <p:nvPr>
            <p:ph idx="1" type="subTitle"/>
          </p:nvPr>
        </p:nvSpPr>
        <p:spPr>
          <a:xfrm>
            <a:off x="2626467" y="6223133"/>
            <a:ext cx="8463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9pPr>
          </a:lstStyle>
          <a:p/>
        </p:txBody>
      </p:sp>
      <p:pic>
        <p:nvPicPr>
          <p:cNvPr id="93" name="Google Shape;93;g349330e2160_0_2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3" y="6307934"/>
            <a:ext cx="842333" cy="220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/ Dark 1">
  <p:cSld name="CAPTION_ONLY_1_2">
    <p:bg>
      <p:bgPr>
        <a:solidFill>
          <a:srgbClr val="2A2A2B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49330e2160_0_245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434343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g349330e2160_0_245"/>
          <p:cNvSpPr txBox="1"/>
          <p:nvPr/>
        </p:nvSpPr>
        <p:spPr>
          <a:xfrm>
            <a:off x="415600" y="27662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SG" sz="3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Thank you    .</a:t>
            </a:r>
            <a:endParaRPr b="1" i="0" sz="35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7" name="Google Shape;97;g349330e2160_0_2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62909" y="3102290"/>
            <a:ext cx="517867" cy="51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/ Exec summary">
  <p:cSld name="CAPTION_ONLY_1_1">
    <p:bg>
      <p:bgPr>
        <a:solidFill>
          <a:srgbClr val="434343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9330e2160_0_249"/>
          <p:cNvSpPr txBox="1"/>
          <p:nvPr>
            <p:ph type="title"/>
          </p:nvPr>
        </p:nvSpPr>
        <p:spPr>
          <a:xfrm>
            <a:off x="609600" y="491767"/>
            <a:ext cx="11166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0" name="Google Shape;100;g349330e2160_0_249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g349330e2160_0_249"/>
          <p:cNvSpPr txBox="1"/>
          <p:nvPr>
            <p:ph idx="1" type="subTitle"/>
          </p:nvPr>
        </p:nvSpPr>
        <p:spPr>
          <a:xfrm>
            <a:off x="2626467" y="6223133"/>
            <a:ext cx="8463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B7B7B7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200"/>
              <a:buNone/>
              <a:defRPr sz="1200">
                <a:solidFill>
                  <a:srgbClr val="B7B7B7"/>
                </a:solidFill>
              </a:defRPr>
            </a:lvl9pPr>
          </a:lstStyle>
          <a:p/>
        </p:txBody>
      </p:sp>
      <p:pic>
        <p:nvPicPr>
          <p:cNvPr id="102" name="Google Shape;102;g349330e2160_0_2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703" y="6307934"/>
            <a:ext cx="842333" cy="22038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349330e2160_0_249"/>
          <p:cNvSpPr txBox="1"/>
          <p:nvPr>
            <p:ph idx="2" type="body"/>
          </p:nvPr>
        </p:nvSpPr>
        <p:spPr>
          <a:xfrm>
            <a:off x="609600" y="1435033"/>
            <a:ext cx="8280300" cy="3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●"/>
              <a:defRPr sz="1700">
                <a:solidFill>
                  <a:srgbClr val="F3F3F3"/>
                </a:solidFill>
              </a:defRPr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○"/>
              <a:defRPr sz="1700">
                <a:solidFill>
                  <a:srgbClr val="F3F3F3"/>
                </a:solidFill>
              </a:defRPr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■"/>
              <a:defRPr sz="1700">
                <a:solidFill>
                  <a:srgbClr val="F3F3F3"/>
                </a:solidFill>
              </a:defRPr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●"/>
              <a:defRPr sz="1700">
                <a:solidFill>
                  <a:srgbClr val="F3F3F3"/>
                </a:solidFill>
              </a:defRPr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○"/>
              <a:defRPr sz="1700">
                <a:solidFill>
                  <a:srgbClr val="F3F3F3"/>
                </a:solidFill>
              </a:defRPr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■"/>
              <a:defRPr sz="1700">
                <a:solidFill>
                  <a:srgbClr val="F3F3F3"/>
                </a:solidFill>
              </a:defRPr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●"/>
              <a:defRPr sz="1700">
                <a:solidFill>
                  <a:srgbClr val="F3F3F3"/>
                </a:solidFill>
              </a:defRPr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○"/>
              <a:defRPr sz="1700">
                <a:solidFill>
                  <a:srgbClr val="F3F3F3"/>
                </a:solidFill>
              </a:defRPr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700"/>
              <a:buChar char="■"/>
              <a:defRPr sz="1700">
                <a:solidFill>
                  <a:srgbClr val="F3F3F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/ Table of Contents">
  <p:cSld name="CAPTION_ONLY_1_1_1">
    <p:bg>
      <p:bgPr>
        <a:solidFill>
          <a:srgbClr val="FFFF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9330e2160_0_255"/>
          <p:cNvSpPr txBox="1"/>
          <p:nvPr>
            <p:ph type="title"/>
          </p:nvPr>
        </p:nvSpPr>
        <p:spPr>
          <a:xfrm>
            <a:off x="609600" y="491767"/>
            <a:ext cx="79071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5159"/>
              </a:buClr>
              <a:buSzPts val="2900"/>
              <a:buNone/>
              <a:defRPr>
                <a:solidFill>
                  <a:srgbClr val="F65159"/>
                </a:solidFill>
              </a:defRPr>
            </a:lvl9pPr>
          </a:lstStyle>
          <a:p/>
        </p:txBody>
      </p:sp>
      <p:sp>
        <p:nvSpPr>
          <p:cNvPr id="106" name="Google Shape;106;g349330e2160_0_255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indent="0" lvl="1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indent="0" lvl="2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indent="0" lvl="3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indent="0" lvl="4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indent="0" lvl="5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indent="0" lvl="6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indent="0" lvl="7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indent="0" lvl="8" mar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g349330e2160_0_255"/>
          <p:cNvSpPr txBox="1"/>
          <p:nvPr>
            <p:ph idx="1" type="subTitle"/>
          </p:nvPr>
        </p:nvSpPr>
        <p:spPr>
          <a:xfrm>
            <a:off x="2626467" y="6223133"/>
            <a:ext cx="8463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  <a:defRPr sz="1200">
                <a:solidFill>
                  <a:srgbClr val="666666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</a:defRPr>
            </a:lvl9pPr>
          </a:lstStyle>
          <a:p/>
        </p:txBody>
      </p:sp>
      <p:pic>
        <p:nvPicPr>
          <p:cNvPr id="108" name="Google Shape;108;g349330e2160_0_255"/>
          <p:cNvPicPr preferRelativeResize="0"/>
          <p:nvPr/>
        </p:nvPicPr>
        <p:blipFill rotWithShape="1">
          <a:blip r:embed="rId2">
            <a:alphaModFix/>
          </a:blip>
          <a:srcRect b="0" l="435" r="426" t="0"/>
          <a:stretch/>
        </p:blipFill>
        <p:spPr>
          <a:xfrm>
            <a:off x="526703" y="6307934"/>
            <a:ext cx="842333" cy="22038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49330e2160_0_255"/>
          <p:cNvSpPr txBox="1"/>
          <p:nvPr>
            <p:ph idx="2" type="body"/>
          </p:nvPr>
        </p:nvSpPr>
        <p:spPr>
          <a:xfrm>
            <a:off x="609600" y="1356967"/>
            <a:ext cx="11058000" cy="48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735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●"/>
              <a:defRPr b="1" sz="2500">
                <a:solidFill>
                  <a:srgbClr val="000000"/>
                </a:solidFill>
              </a:defRPr>
            </a:lvl1pPr>
            <a:lvl2pPr indent="-38735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○"/>
              <a:defRPr sz="2500">
                <a:solidFill>
                  <a:srgbClr val="000000"/>
                </a:solidFill>
              </a:defRPr>
            </a:lvl2pPr>
            <a:lvl3pPr indent="-38735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■"/>
              <a:defRPr sz="2500">
                <a:solidFill>
                  <a:srgbClr val="000000"/>
                </a:solidFill>
              </a:defRPr>
            </a:lvl3pPr>
            <a:lvl4pPr indent="-387350" lvl="3" marL="1828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●"/>
              <a:defRPr sz="2500">
                <a:solidFill>
                  <a:srgbClr val="000000"/>
                </a:solidFill>
              </a:defRPr>
            </a:lvl4pPr>
            <a:lvl5pPr indent="-387350" lvl="4" marL="2286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○"/>
              <a:defRPr sz="2500">
                <a:solidFill>
                  <a:srgbClr val="000000"/>
                </a:solidFill>
              </a:defRPr>
            </a:lvl5pPr>
            <a:lvl6pPr indent="-387350" lvl="5" marL="2743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■"/>
              <a:defRPr sz="2500">
                <a:solidFill>
                  <a:srgbClr val="000000"/>
                </a:solidFill>
              </a:defRPr>
            </a:lvl6pPr>
            <a:lvl7pPr indent="-387350" lvl="6" marL="3200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●"/>
              <a:defRPr sz="2500">
                <a:solidFill>
                  <a:srgbClr val="000000"/>
                </a:solidFill>
              </a:defRPr>
            </a:lvl7pPr>
            <a:lvl8pPr indent="-387350" lvl="7" marL="3657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○"/>
              <a:defRPr sz="2500">
                <a:solidFill>
                  <a:srgbClr val="000000"/>
                </a:solidFill>
              </a:defRPr>
            </a:lvl8pPr>
            <a:lvl9pPr indent="-387350" lvl="8" marL="41148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■"/>
              <a:defRPr sz="2500"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s / 4 images">
  <p:cSld name="CUSTOM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9330e2160_0_2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112" name="Google Shape;112;g349330e2160_0_261"/>
          <p:cNvSpPr/>
          <p:nvPr>
            <p:ph idx="2" type="pic"/>
          </p:nvPr>
        </p:nvSpPr>
        <p:spPr>
          <a:xfrm>
            <a:off x="0" y="0"/>
            <a:ext cx="6096000" cy="34293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g349330e2160_0_261"/>
          <p:cNvSpPr/>
          <p:nvPr>
            <p:ph idx="3" type="pic"/>
          </p:nvPr>
        </p:nvSpPr>
        <p:spPr>
          <a:xfrm>
            <a:off x="6096000" y="0"/>
            <a:ext cx="6096000" cy="34293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g349330e2160_0_261"/>
          <p:cNvSpPr/>
          <p:nvPr>
            <p:ph idx="4" type="pic"/>
          </p:nvPr>
        </p:nvSpPr>
        <p:spPr>
          <a:xfrm>
            <a:off x="0" y="3429200"/>
            <a:ext cx="6096000" cy="34293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g349330e2160_0_261"/>
          <p:cNvSpPr/>
          <p:nvPr>
            <p:ph idx="5" type="pic"/>
          </p:nvPr>
        </p:nvSpPr>
        <p:spPr>
          <a:xfrm>
            <a:off x="6096000" y="3429200"/>
            <a:ext cx="6096000" cy="3429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s / 2 images">
  <p:cSld name="CUSTOM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9330e2160_0_26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118" name="Google Shape;118;g349330e2160_0_267"/>
          <p:cNvSpPr/>
          <p:nvPr>
            <p:ph idx="2" type="pic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g349330e2160_0_267"/>
          <p:cNvSpPr/>
          <p:nvPr>
            <p:ph idx="3" type="pic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image">
  <p:cSld name="CUSTOM_2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49330e2160_0_2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122" name="Google Shape;122;g349330e2160_0_271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images">
  <p:cSld name="CUSTOM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49330e2160_0_27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125" name="Google Shape;125;g349330e2160_0_274"/>
          <p:cNvSpPr/>
          <p:nvPr>
            <p:ph idx="2" type="pic"/>
          </p:nvPr>
        </p:nvSpPr>
        <p:spPr>
          <a:xfrm>
            <a:off x="0" y="0"/>
            <a:ext cx="40641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g349330e2160_0_274"/>
          <p:cNvSpPr/>
          <p:nvPr>
            <p:ph idx="3" type="pic"/>
          </p:nvPr>
        </p:nvSpPr>
        <p:spPr>
          <a:xfrm>
            <a:off x="4064000" y="0"/>
            <a:ext cx="40641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g349330e2160_0_274"/>
          <p:cNvSpPr/>
          <p:nvPr>
            <p:ph idx="4" type="pic"/>
          </p:nvPr>
        </p:nvSpPr>
        <p:spPr>
          <a:xfrm>
            <a:off x="8128000" y="0"/>
            <a:ext cx="40641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images">
  <p:cSld name="CUSTOM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9330e2160_0_279"/>
          <p:cNvSpPr txBox="1"/>
          <p:nvPr>
            <p:ph idx="12" type="sldNum"/>
          </p:nvPr>
        </p:nvSpPr>
        <p:spPr>
          <a:xfrm>
            <a:off x="11296610" y="6280260"/>
            <a:ext cx="7317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  <p:sp>
        <p:nvSpPr>
          <p:cNvPr id="130" name="Google Shape;130;g349330e2160_0_279"/>
          <p:cNvSpPr/>
          <p:nvPr>
            <p:ph idx="2" type="pic"/>
          </p:nvPr>
        </p:nvSpPr>
        <p:spPr>
          <a:xfrm>
            <a:off x="0" y="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g349330e2160_0_279"/>
          <p:cNvSpPr/>
          <p:nvPr>
            <p:ph idx="3" type="pic"/>
          </p:nvPr>
        </p:nvSpPr>
        <p:spPr>
          <a:xfrm>
            <a:off x="4064000" y="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g349330e2160_0_279"/>
          <p:cNvSpPr/>
          <p:nvPr>
            <p:ph idx="4" type="pic"/>
          </p:nvPr>
        </p:nvSpPr>
        <p:spPr>
          <a:xfrm>
            <a:off x="8128000" y="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g349330e2160_0_279"/>
          <p:cNvSpPr/>
          <p:nvPr>
            <p:ph idx="5" type="pic"/>
          </p:nvPr>
        </p:nvSpPr>
        <p:spPr>
          <a:xfrm>
            <a:off x="0" y="228600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g349330e2160_0_279"/>
          <p:cNvSpPr/>
          <p:nvPr>
            <p:ph idx="6" type="pic"/>
          </p:nvPr>
        </p:nvSpPr>
        <p:spPr>
          <a:xfrm>
            <a:off x="4064000" y="228600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g349330e2160_0_279"/>
          <p:cNvSpPr/>
          <p:nvPr>
            <p:ph idx="7" type="pic"/>
          </p:nvPr>
        </p:nvSpPr>
        <p:spPr>
          <a:xfrm>
            <a:off x="8128000" y="228600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g349330e2160_0_279"/>
          <p:cNvSpPr/>
          <p:nvPr>
            <p:ph idx="8" type="pic"/>
          </p:nvPr>
        </p:nvSpPr>
        <p:spPr>
          <a:xfrm>
            <a:off x="0" y="457200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g349330e2160_0_279"/>
          <p:cNvSpPr/>
          <p:nvPr>
            <p:ph idx="9" type="pic"/>
          </p:nvPr>
        </p:nvSpPr>
        <p:spPr>
          <a:xfrm>
            <a:off x="4064000" y="4572000"/>
            <a:ext cx="4064100" cy="22860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g349330e2160_0_279"/>
          <p:cNvSpPr/>
          <p:nvPr>
            <p:ph idx="13" type="pic"/>
          </p:nvPr>
        </p:nvSpPr>
        <p:spPr>
          <a:xfrm>
            <a:off x="8128000" y="4572000"/>
            <a:ext cx="4064100" cy="228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_2">
  <p:cSld name="SECTION_HEADER_2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9330e2160_0_290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141" name="Google Shape;141;g349330e2160_0_29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05db2626d_0_40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g3405db2626d_0_40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g3405db2626d_0_40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3405db2626d_0_40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405db2626d_0_40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05db2626d_0_4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3405db2626d_0_4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3405db2626d_0_4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05db2626d_0_41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g3405db2626d_0_41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1" name="Google Shape;161;g3405db2626d_0_41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g3405db2626d_0_41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g3405db2626d_0_41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05db2626d_0_41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g3405db2626d_0_41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7" name="Google Shape;167;g3405db2626d_0_41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g3405db2626d_0_41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g3405db2626d_0_4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405db2626d_0_4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g3405db2626d_0_42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g3405db2626d_0_42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g3405db2626d_0_4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g3405db2626d_0_4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g3405db2626d_0_4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05db2626d_0_43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g3405db2626d_0_43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0" name="Google Shape;180;g3405db2626d_0_43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g3405db2626d_0_43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g3405db2626d_0_43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g3405db2626d_0_43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g3405db2626d_0_43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g3405db2626d_0_4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405db2626d_0_4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g3405db2626d_0_43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g3405db2626d_0_43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g3405db2626d_0_43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405db2626d_0_44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g3405db2626d_0_44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4" name="Google Shape;194;g3405db2626d_0_44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5" name="Google Shape;195;g3405db2626d_0_44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g3405db2626d_0_44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g3405db2626d_0_44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05db2626d_0_45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g3405db2626d_0_45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g3405db2626d_0_45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02" name="Google Shape;202;g3405db2626d_0_45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g3405db2626d_0_45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g3405db2626d_0_45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405db2626d_0_45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g3405db2626d_0_45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g3405db2626d_0_45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g3405db2626d_0_45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g3405db2626d_0_45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405db2626d_0_46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g3405db2626d_0_46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4" name="Google Shape;214;g3405db2626d_0_46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g3405db2626d_0_46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g3405db2626d_0_46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49330e2160_0_15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1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oppins"/>
              <a:buNone/>
              <a:defRPr b="0" i="0" sz="2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g349330e2160_0_156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Poppins"/>
              <a:buChar char="●"/>
              <a:defRPr b="0" i="0" sz="20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36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○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365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■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365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●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365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○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365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■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365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●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365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○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365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Poppins"/>
              <a:buChar char="■"/>
              <a:defRPr b="0" i="0" sz="1700" u="none" cap="none" strike="noStrike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g349330e2160_0_15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405db2626d_0_39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g3405db2626d_0_39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g3405db2626d_0_39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g3405db2626d_0_39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g3405db2626d_0_39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16.png"/><Relationship Id="rId8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hyperlink" Target="https://github.com/singpass/sign-location-helpe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49330e2160_0_150"/>
          <p:cNvSpPr txBox="1"/>
          <p:nvPr>
            <p:ph type="ctrTitle"/>
          </p:nvPr>
        </p:nvSpPr>
        <p:spPr>
          <a:xfrm>
            <a:off x="609600" y="1729425"/>
            <a:ext cx="99213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</a:pPr>
            <a:r>
              <a:rPr lang="en-SG" sz="4000"/>
              <a:t>&lt;Company Name&gt; </a:t>
            </a:r>
            <a:endParaRPr b="0" sz="4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SG" sz="4000"/>
              <a:t>User Journey Template for Integrating with Sign with Singpass</a:t>
            </a:r>
            <a:endParaRPr sz="4000"/>
          </a:p>
        </p:txBody>
      </p:sp>
      <p:sp>
        <p:nvSpPr>
          <p:cNvPr id="222" name="Google Shape;222;g349330e2160_0_150"/>
          <p:cNvSpPr txBox="1"/>
          <p:nvPr>
            <p:ph idx="1" type="subTitle"/>
          </p:nvPr>
        </p:nvSpPr>
        <p:spPr>
          <a:xfrm>
            <a:off x="609600" y="5144657"/>
            <a:ext cx="50553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SG">
                <a:solidFill>
                  <a:schemeClr val="dk1"/>
                </a:solidFill>
              </a:rPr>
              <a:t>Version 3.2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3" name="Google Shape;223;g349330e2160_0_150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e7a45fcc67_0_0"/>
          <p:cNvSpPr txBox="1"/>
          <p:nvPr>
            <p:ph type="title"/>
          </p:nvPr>
        </p:nvSpPr>
        <p:spPr>
          <a:xfrm>
            <a:off x="609600" y="491767"/>
            <a:ext cx="111669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/>
              <a:t>Instructions</a:t>
            </a:r>
            <a:endParaRPr/>
          </a:p>
        </p:txBody>
      </p:sp>
      <p:sp>
        <p:nvSpPr>
          <p:cNvPr id="229" name="Google Shape;229;g3e7a45fcc67_0_0"/>
          <p:cNvSpPr txBox="1"/>
          <p:nvPr>
            <p:ph idx="1" type="subTitle"/>
          </p:nvPr>
        </p:nvSpPr>
        <p:spPr>
          <a:xfrm>
            <a:off x="2626467" y="6223133"/>
            <a:ext cx="8463600" cy="390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3e7a45fcc67_0_0"/>
          <p:cNvSpPr txBox="1"/>
          <p:nvPr>
            <p:ph idx="2" type="body"/>
          </p:nvPr>
        </p:nvSpPr>
        <p:spPr>
          <a:xfrm>
            <a:off x="609600" y="1255275"/>
            <a:ext cx="10480500" cy="4619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SG" sz="1600">
                <a:solidFill>
                  <a:schemeClr val="lt1"/>
                </a:solidFill>
              </a:rPr>
              <a:t>This template document will guide you through creating your new user journey with Sign.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SG" sz="1600">
                <a:solidFill>
                  <a:schemeClr val="lt1"/>
                </a:solidFill>
              </a:rPr>
              <a:t>A typical successful</a:t>
            </a:r>
            <a:r>
              <a:rPr b="1" lang="en-SG" sz="1600">
                <a:solidFill>
                  <a:schemeClr val="lt1"/>
                </a:solidFill>
              </a:rPr>
              <a:t> </a:t>
            </a:r>
            <a:r>
              <a:rPr lang="en-SG" sz="1600">
                <a:solidFill>
                  <a:schemeClr val="lt1"/>
                </a:solidFill>
              </a:rPr>
              <a:t>user journey flow takes place in 7 steps: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</a:rPr>
              <a:t>[Partner’s Site] </a:t>
            </a:r>
            <a:r>
              <a:rPr b="1" lang="en-SG" sz="1600">
                <a:solidFill>
                  <a:schemeClr val="lt1"/>
                </a:solidFill>
              </a:rPr>
              <a:t>Instruction for user to </a:t>
            </a:r>
            <a:r>
              <a:rPr b="1"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sign document</a:t>
            </a:r>
            <a:r>
              <a:rPr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 using Singpass Sign.</a:t>
            </a:r>
            <a:endParaRPr sz="1600">
              <a:solidFill>
                <a:schemeClr val="lt1"/>
              </a:solidFill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[Singpass] User is redirected to </a:t>
            </a:r>
            <a:r>
              <a:rPr b="1"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Sign Landing page</a:t>
            </a:r>
            <a:r>
              <a:rPr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 with Login with Singpass.</a:t>
            </a:r>
            <a:endParaRPr sz="1600">
              <a:solidFill>
                <a:schemeClr val="lt1"/>
              </a:solidFill>
              <a:extLst>
                <a:ext uri="http://customooxmlschemas.google.com/">
                  <go:slidesCustomData xmlns:go="http://customooxmlschemas.google.com/" textRoundtripDataId="6"/>
                </a:ext>
              </a:extLs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[Singpass] User logs in</a:t>
            </a:r>
            <a:endParaRPr sz="1600">
              <a:solidFill>
                <a:schemeClr val="lt1"/>
              </a:solidFill>
              <a:extLst>
                <a:ext uri="http://customooxmlschemas.google.com/">
                  <go:slidesCustomData xmlns:go="http://customooxmlschemas.google.com/" textRoundtripDataId="8"/>
                </a:ext>
              </a:extLs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[Singpass] User reviews document</a:t>
            </a:r>
            <a:endParaRPr sz="1600">
              <a:solidFill>
                <a:schemeClr val="lt1"/>
              </a:solidFill>
              <a:extLst>
                <a:ext uri="http://customooxmlschemas.google.com/">
                  <go:slidesCustomData xmlns:go="http://customooxmlschemas.google.com/" textRoundtripDataId="10"/>
                </a:ext>
              </a:extLs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[Singpass] User signs using the QR code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</a:rPr>
              <a:t>[Singpass] </a:t>
            </a:r>
            <a:r>
              <a:rPr b="1" lang="en-SG" sz="1600">
                <a:solidFill>
                  <a:schemeClr val="lt1"/>
                </a:solidFill>
              </a:rPr>
              <a:t>Success page</a:t>
            </a:r>
            <a:r>
              <a:rPr lang="en-SG" sz="1600">
                <a:solidFill>
                  <a:schemeClr val="lt1"/>
                </a:solidFill>
              </a:rPr>
              <a:t> indicating that the document is signed. User clicks “Leave Sign portal”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AutoNum type="arabicPeriod"/>
            </a:pPr>
            <a:r>
              <a:rPr lang="en-SG" sz="1600">
                <a:solidFill>
                  <a:schemeClr val="lt1"/>
                </a:solidFill>
              </a:rPr>
              <a:t>[Partner’s Site] User is redirected</a:t>
            </a:r>
            <a:r>
              <a:rPr b="1" lang="en-SG" sz="1600">
                <a:solidFill>
                  <a:schemeClr val="lt1"/>
                </a:solidFill>
              </a:rPr>
              <a:t> back to partner’s site</a:t>
            </a:r>
            <a:r>
              <a:rPr lang="en-SG" sz="1600">
                <a:solidFill>
                  <a:schemeClr val="lt1"/>
                </a:solidFill>
              </a:rPr>
              <a:t> to continue transaction.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SG" sz="1600">
                <a:solidFill>
                  <a:schemeClr val="lt1"/>
                </a:solidFill>
              </a:rPr>
              <a:t>Please use this template to show how you are integrating Singpass Sign with your digital service(s) in </a:t>
            </a:r>
            <a:r>
              <a:rPr b="1" lang="en-SG" sz="1600">
                <a:solidFill>
                  <a:srgbClr val="F98C92"/>
                </a:solidFill>
              </a:rPr>
              <a:t>either mobile or desktop view</a:t>
            </a:r>
            <a:r>
              <a:rPr lang="en-SG" sz="1600">
                <a:solidFill>
                  <a:schemeClr val="lt1"/>
                </a:solidFill>
              </a:rPr>
              <a:t>. Do submit your user journey in </a:t>
            </a:r>
            <a:r>
              <a:rPr b="1" lang="en-SG" sz="1600">
                <a:solidFill>
                  <a:srgbClr val="F98C92"/>
                </a:solidFill>
              </a:rPr>
              <a:t>PDF format</a:t>
            </a:r>
            <a:r>
              <a:rPr lang="en-SG" sz="1600">
                <a:solidFill>
                  <a:srgbClr val="F4CCCC"/>
                </a:solidFill>
              </a:rPr>
              <a:t>.</a:t>
            </a:r>
            <a:r>
              <a:rPr lang="en-SG" sz="1600">
                <a:solidFill>
                  <a:schemeClr val="lt1"/>
                </a:solidFill>
              </a:rPr>
              <a:t> Submissions that are not in this format will not be processed.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e7a45fcc67_0_8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3201" y="1804150"/>
            <a:ext cx="1740900" cy="3774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e7a45fcc67_0_8" title="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7351" y="1804150"/>
            <a:ext cx="1740900" cy="3774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e7a45fcc67_0_8" title="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3775" y="1806441"/>
            <a:ext cx="1740900" cy="3774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e7a45fcc67_0_8" title="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7951" y="1806475"/>
            <a:ext cx="1743025" cy="377420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3e7a45fcc67_0_8"/>
          <p:cNvSpPr txBox="1"/>
          <p:nvPr>
            <p:ph type="title"/>
          </p:nvPr>
        </p:nvSpPr>
        <p:spPr>
          <a:xfrm>
            <a:off x="128000" y="85092"/>
            <a:ext cx="11166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r>
              <a:rPr lang="en-SG" sz="2000"/>
              <a:t>Example (</a:t>
            </a:r>
            <a:r>
              <a:rPr lang="en-SG" sz="2000"/>
              <a:t>1/2</a:t>
            </a:r>
            <a:r>
              <a:rPr lang="en-SG" sz="2000"/>
              <a:t>)</a:t>
            </a:r>
            <a:endParaRPr sz="2000"/>
          </a:p>
        </p:txBody>
      </p:sp>
      <p:sp>
        <p:nvSpPr>
          <p:cNvPr id="240" name="Google Shape;240;g3e7a45fcc67_0_8"/>
          <p:cNvSpPr txBox="1"/>
          <p:nvPr>
            <p:ph idx="1" type="subTitle"/>
          </p:nvPr>
        </p:nvSpPr>
        <p:spPr>
          <a:xfrm>
            <a:off x="2626467" y="6223133"/>
            <a:ext cx="8463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1" name="Google Shape;241;g3e7a45fcc67_0_8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2" name="Google Shape;242;g3e7a45fcc67_0_8"/>
          <p:cNvSpPr txBox="1"/>
          <p:nvPr/>
        </p:nvSpPr>
        <p:spPr>
          <a:xfrm>
            <a:off x="1887325" y="1074350"/>
            <a:ext cx="17721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Sign</a:t>
            </a: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document with Singpass Sign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3" name="Google Shape;243;g3e7a45fcc67_0_8"/>
          <p:cNvSpPr txBox="1"/>
          <p:nvPr/>
        </p:nvSpPr>
        <p:spPr>
          <a:xfrm>
            <a:off x="4009988" y="1180550"/>
            <a:ext cx="194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Sign Landing page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g3e7a45fcc67_0_8"/>
          <p:cNvSpPr txBox="1"/>
          <p:nvPr/>
        </p:nvSpPr>
        <p:spPr>
          <a:xfrm>
            <a:off x="6180613" y="1180550"/>
            <a:ext cx="205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Login page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5" name="Google Shape;245;g3e7a45fcc67_0_8"/>
          <p:cNvSpPr txBox="1"/>
          <p:nvPr/>
        </p:nvSpPr>
        <p:spPr>
          <a:xfrm>
            <a:off x="8563775" y="1074350"/>
            <a:ext cx="1740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4.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Start document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review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g3e7a45fcc67_0_8"/>
          <p:cNvSpPr txBox="1"/>
          <p:nvPr/>
        </p:nvSpPr>
        <p:spPr>
          <a:xfrm>
            <a:off x="1887325" y="56372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Partner’s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7" name="Google Shape;247;g3e7a45fcc67_0_8"/>
          <p:cNvSpPr txBox="1"/>
          <p:nvPr/>
        </p:nvSpPr>
        <p:spPr>
          <a:xfrm>
            <a:off x="4113200" y="56372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Partner’s</a:t>
            </a: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8" name="Google Shape;248;g3e7a45fcc67_0_8"/>
          <p:cNvSpPr txBox="1"/>
          <p:nvPr/>
        </p:nvSpPr>
        <p:spPr>
          <a:xfrm>
            <a:off x="6339075" y="56372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9" name="Google Shape;249;g3e7a45fcc67_0_8"/>
          <p:cNvSpPr txBox="1"/>
          <p:nvPr/>
        </p:nvSpPr>
        <p:spPr>
          <a:xfrm>
            <a:off x="8564950" y="56372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g3df11643f77_0_0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3025" y="1799847"/>
            <a:ext cx="1740900" cy="3774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3df11643f77_0_0" title="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85700" y="1799847"/>
            <a:ext cx="1740900" cy="3774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df11643f77_0_0" title="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5550" y="1806263"/>
            <a:ext cx="1740900" cy="377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df11643f77_0_0" title="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5400" y="1806250"/>
            <a:ext cx="1740900" cy="377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df11643f77_0_0" title="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17088" y="1806250"/>
            <a:ext cx="1740900" cy="377425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f11643f77_0_0"/>
          <p:cNvSpPr txBox="1"/>
          <p:nvPr>
            <p:ph type="title"/>
          </p:nvPr>
        </p:nvSpPr>
        <p:spPr>
          <a:xfrm>
            <a:off x="128000" y="85092"/>
            <a:ext cx="11166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r>
              <a:rPr lang="en-SG" sz="2000"/>
              <a:t>Example (2/2)</a:t>
            </a:r>
            <a:endParaRPr sz="2000"/>
          </a:p>
        </p:txBody>
      </p:sp>
      <p:sp>
        <p:nvSpPr>
          <p:cNvPr id="260" name="Google Shape;260;g3df11643f77_0_0"/>
          <p:cNvSpPr txBox="1"/>
          <p:nvPr>
            <p:ph idx="1" type="subTitle"/>
          </p:nvPr>
        </p:nvSpPr>
        <p:spPr>
          <a:xfrm>
            <a:off x="2626467" y="6223133"/>
            <a:ext cx="84636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61" name="Google Shape;261;g3df11643f77_0_0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g3df11643f77_0_0"/>
          <p:cNvSpPr txBox="1"/>
          <p:nvPr/>
        </p:nvSpPr>
        <p:spPr>
          <a:xfrm>
            <a:off x="781000" y="1180350"/>
            <a:ext cx="172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5a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Proceed to sign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g3df11643f77_0_0"/>
          <p:cNvSpPr txBox="1"/>
          <p:nvPr/>
        </p:nvSpPr>
        <p:spPr>
          <a:xfrm>
            <a:off x="2855225" y="1074150"/>
            <a:ext cx="19866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5b</a:t>
            </a: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QR Code to verify signature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g3df11643f77_0_0"/>
          <p:cNvSpPr txBox="1"/>
          <p:nvPr/>
        </p:nvSpPr>
        <p:spPr>
          <a:xfrm>
            <a:off x="5162050" y="1074150"/>
            <a:ext cx="1851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Document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successfully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signed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g3df11643f77_0_0"/>
          <p:cNvSpPr txBox="1"/>
          <p:nvPr/>
        </p:nvSpPr>
        <p:spPr>
          <a:xfrm>
            <a:off x="7441825" y="1065425"/>
            <a:ext cx="1740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r>
              <a:rPr b="1" i="0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b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Redirect back to partner’s site</a:t>
            </a:r>
            <a:endParaRPr b="0"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6" name="Google Shape;266;g3df11643f77_0_0" title="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1259" y="1806250"/>
            <a:ext cx="1740891" cy="377425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3df11643f77_0_0"/>
          <p:cNvSpPr txBox="1"/>
          <p:nvPr/>
        </p:nvSpPr>
        <p:spPr>
          <a:xfrm>
            <a:off x="5217150" y="56370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8" name="Google Shape;268;g3df11643f77_0_0"/>
          <p:cNvSpPr txBox="1"/>
          <p:nvPr/>
        </p:nvSpPr>
        <p:spPr>
          <a:xfrm>
            <a:off x="2991275" y="56370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9" name="Google Shape;269;g3df11643f77_0_0"/>
          <p:cNvSpPr txBox="1"/>
          <p:nvPr/>
        </p:nvSpPr>
        <p:spPr>
          <a:xfrm>
            <a:off x="773200" y="56370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Singpass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g3df11643f77_0_0"/>
          <p:cNvSpPr txBox="1"/>
          <p:nvPr/>
        </p:nvSpPr>
        <p:spPr>
          <a:xfrm>
            <a:off x="7443025" y="56370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Partner’s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g3df11643f77_0_0"/>
          <p:cNvSpPr txBox="1"/>
          <p:nvPr/>
        </p:nvSpPr>
        <p:spPr>
          <a:xfrm>
            <a:off x="9668900" y="1065425"/>
            <a:ext cx="1740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SG" sz="1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1"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Unsuccessful Flows</a:t>
            </a:r>
            <a:endParaRPr b="0" i="1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g3df11643f77_0_0"/>
          <p:cNvSpPr txBox="1"/>
          <p:nvPr/>
        </p:nvSpPr>
        <p:spPr>
          <a:xfrm>
            <a:off x="9670100" y="5637002"/>
            <a:ext cx="17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SG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Partner’s Site</a:t>
            </a:r>
            <a:endParaRPr i="0" sz="1200" u="none" cap="none" strike="noStrike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405db2626d_0_382"/>
          <p:cNvSpPr txBox="1"/>
          <p:nvPr/>
        </p:nvSpPr>
        <p:spPr>
          <a:xfrm>
            <a:off x="489150" y="438375"/>
            <a:ext cx="2835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-SG" sz="2900">
                <a:solidFill>
                  <a:srgbClr val="F65159"/>
                </a:solidFill>
                <a:latin typeface="Poppins"/>
                <a:ea typeface="Poppins"/>
                <a:cs typeface="Poppins"/>
                <a:sym typeface="Poppins"/>
              </a:rPr>
              <a:t>Key Guidelines</a:t>
            </a:r>
            <a:endParaRPr b="1" i="0" sz="2900" u="none" cap="none" strike="noStrike">
              <a:solidFill>
                <a:srgbClr val="F6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3405db2626d_0_382"/>
          <p:cNvSpPr txBox="1"/>
          <p:nvPr/>
        </p:nvSpPr>
        <p:spPr>
          <a:xfrm>
            <a:off x="489150" y="960975"/>
            <a:ext cx="11839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SG" sz="160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Please </a:t>
            </a:r>
            <a:r>
              <a:rPr lang="en-SG" sz="160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follow the guidelines below to ensure signers are well-guided through their signing journey.</a:t>
            </a:r>
            <a:endParaRPr b="0" i="0" sz="1600" u="none" cap="none" strike="noStrike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79" name="Google Shape;279;g3405db2626d_0_382"/>
          <p:cNvSpPr txBox="1"/>
          <p:nvPr/>
        </p:nvSpPr>
        <p:spPr>
          <a:xfrm>
            <a:off x="489150" y="6008850"/>
            <a:ext cx="746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For more information, please refer to our UX guidelines here. (TBC link)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g3405db2626d_0_382"/>
          <p:cNvSpPr txBox="1"/>
          <p:nvPr/>
        </p:nvSpPr>
        <p:spPr>
          <a:xfrm>
            <a:off x="1124925" y="3020925"/>
            <a:ext cx="2672700" cy="25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58700" lIns="117400" spcFirstLastPara="1" rIns="117400" wrap="square" tIns="58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1"/>
              <a:buFont typeface="Arial"/>
              <a:buNone/>
            </a:pPr>
            <a:r>
              <a:t/>
            </a:r>
            <a:endParaRPr b="0" i="0" sz="1798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g3405db2626d_0_382"/>
          <p:cNvSpPr txBox="1"/>
          <p:nvPr/>
        </p:nvSpPr>
        <p:spPr>
          <a:xfrm>
            <a:off x="828175" y="1795363"/>
            <a:ext cx="443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Upload a display logo in PNG format from 256 x 256px to 512 x 512px.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g3405db2626d_0_382"/>
          <p:cNvSpPr txBox="1"/>
          <p:nvPr/>
        </p:nvSpPr>
        <p:spPr>
          <a:xfrm>
            <a:off x="1645421" y="2530411"/>
            <a:ext cx="1634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700" lIns="117400" spcFirstLastPara="1" rIns="117400" wrap="square" tIns="58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1"/>
              <a:buFont typeface="Arial"/>
              <a:buNone/>
            </a:pPr>
            <a:r>
              <a:rPr lang="en-SG" sz="1241">
                <a:latin typeface="Poppins"/>
                <a:ea typeface="Poppins"/>
                <a:cs typeface="Poppins"/>
                <a:sym typeface="Poppins"/>
              </a:rPr>
              <a:t>256px -512px</a:t>
            </a:r>
            <a:endParaRPr b="0" i="0" sz="1241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g3405db2626d_0_382"/>
          <p:cNvSpPr txBox="1"/>
          <p:nvPr/>
        </p:nvSpPr>
        <p:spPr>
          <a:xfrm>
            <a:off x="3800171" y="4138126"/>
            <a:ext cx="16347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8700" lIns="117400" spcFirstLastPara="1" rIns="117400" wrap="square" tIns="58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1"/>
              <a:buFont typeface="Arial"/>
              <a:buNone/>
            </a:pPr>
            <a:r>
              <a:rPr lang="en-SG" sz="1241">
                <a:latin typeface="Poppins"/>
                <a:ea typeface="Poppins"/>
                <a:cs typeface="Poppins"/>
                <a:sym typeface="Poppins"/>
              </a:rPr>
              <a:t>256px -512px</a:t>
            </a:r>
            <a:endParaRPr b="0" i="0" sz="1241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g3405db2626d_0_382"/>
          <p:cNvSpPr txBox="1"/>
          <p:nvPr/>
        </p:nvSpPr>
        <p:spPr>
          <a:xfrm>
            <a:off x="5500900" y="1795375"/>
            <a:ext cx="5119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Ensure that the correct application name is </a:t>
            </a:r>
            <a:r>
              <a:rPr lang="en-SG" sz="1500"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registered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 on the Singpass 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Developer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 Portal as it will be displayed in the Sign Landing page.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5" name="Google Shape;285;g3405db2626d_0_382" title="Squircle with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188" y="3198838"/>
            <a:ext cx="2188174" cy="218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405db2626d_0_382"/>
          <p:cNvSpPr txBox="1"/>
          <p:nvPr/>
        </p:nvSpPr>
        <p:spPr>
          <a:xfrm>
            <a:off x="1649025" y="3503475"/>
            <a:ext cx="1598700" cy="1598700"/>
          </a:xfrm>
          <a:prstGeom prst="rect">
            <a:avLst/>
          </a:prstGeom>
          <a:noFill/>
          <a:ln cap="flat" cmpd="sng" w="122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58700" lIns="117400" spcFirstLastPara="1" rIns="117400" wrap="square" tIns="58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1"/>
              <a:buFont typeface="Arial"/>
              <a:buNone/>
            </a:pPr>
            <a:r>
              <a:t/>
            </a:r>
            <a:endParaRPr b="0" i="0" sz="1798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87" name="Google Shape;287;g3405db2626d_0_382"/>
          <p:cNvCxnSpPr/>
          <p:nvPr/>
        </p:nvCxnSpPr>
        <p:spPr>
          <a:xfrm>
            <a:off x="1645425" y="2900600"/>
            <a:ext cx="1615500" cy="0"/>
          </a:xfrm>
          <a:prstGeom prst="straightConnector1">
            <a:avLst/>
          </a:prstGeom>
          <a:noFill/>
          <a:ln cap="flat" cmpd="sng" w="1222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8" name="Google Shape;288;g3405db2626d_0_382"/>
          <p:cNvCxnSpPr/>
          <p:nvPr/>
        </p:nvCxnSpPr>
        <p:spPr>
          <a:xfrm rot="10800000">
            <a:off x="3919625" y="3503225"/>
            <a:ext cx="0" cy="1598700"/>
          </a:xfrm>
          <a:prstGeom prst="straightConnector1">
            <a:avLst/>
          </a:prstGeom>
          <a:noFill/>
          <a:ln cap="flat" cmpd="sng" w="1222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pic>
        <p:nvPicPr>
          <p:cNvPr id="289" name="Google Shape;289;g3405db2626d_0_382" title="2.png"/>
          <p:cNvPicPr preferRelativeResize="0"/>
          <p:nvPr/>
        </p:nvPicPr>
        <p:blipFill rotWithShape="1">
          <a:blip r:embed="rId4">
            <a:alphaModFix/>
          </a:blip>
          <a:srcRect b="24662" l="0" r="0" t="25505"/>
          <a:stretch/>
        </p:blipFill>
        <p:spPr>
          <a:xfrm>
            <a:off x="6827657" y="2900600"/>
            <a:ext cx="2465993" cy="266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df6c45567e_2_0"/>
          <p:cNvSpPr txBox="1"/>
          <p:nvPr/>
        </p:nvSpPr>
        <p:spPr>
          <a:xfrm>
            <a:off x="489150" y="438375"/>
            <a:ext cx="2835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-SG" sz="2900">
                <a:solidFill>
                  <a:srgbClr val="F65159"/>
                </a:solidFill>
                <a:latin typeface="Poppins"/>
                <a:ea typeface="Poppins"/>
                <a:cs typeface="Poppins"/>
                <a:sym typeface="Poppins"/>
              </a:rPr>
              <a:t>Key </a:t>
            </a:r>
            <a:r>
              <a:rPr b="1" lang="en-SG" sz="2900">
                <a:solidFill>
                  <a:srgbClr val="F65159"/>
                </a:solidFill>
                <a:latin typeface="Poppins"/>
                <a:ea typeface="Poppins"/>
                <a:cs typeface="Poppins"/>
                <a:sym typeface="Poppins"/>
              </a:rPr>
              <a:t>Guidelines</a:t>
            </a:r>
            <a:endParaRPr b="1" i="0" sz="2900" u="none" cap="none" strike="noStrike">
              <a:solidFill>
                <a:srgbClr val="F6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df6c45567e_2_0"/>
          <p:cNvSpPr txBox="1"/>
          <p:nvPr/>
        </p:nvSpPr>
        <p:spPr>
          <a:xfrm>
            <a:off x="489150" y="960975"/>
            <a:ext cx="11839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SG" sz="1600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Please follow the guidelines below to ensure signers are well-guided through their signing journey.</a:t>
            </a:r>
            <a:endParaRPr b="0" i="0" sz="1600" u="none" cap="none" strike="noStrike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96" name="Google Shape;296;g3df6c45567e_2_0"/>
          <p:cNvSpPr txBox="1"/>
          <p:nvPr/>
        </p:nvSpPr>
        <p:spPr>
          <a:xfrm>
            <a:off x="489150" y="6119350"/>
            <a:ext cx="7466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For more information, please refer to our UX guidelines here. (TBC link)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g3df6c45567e_2_0"/>
          <p:cNvSpPr txBox="1"/>
          <p:nvPr/>
        </p:nvSpPr>
        <p:spPr>
          <a:xfrm>
            <a:off x="419475" y="1759975"/>
            <a:ext cx="64017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When preparing a PDF of the unsigned document, clearly demarcate the placements of the signatures and mark a sufficient area (at least 3.12 x 7.98cm) for the signature placeholders to appear. This ensures that the document's content will not be obscured by the digital signature.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8" name="Google Shape;298;g3df6c45567e_2_0" title="Fra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500" y="3267700"/>
            <a:ext cx="6140995" cy="2590713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df6c45567e_2_0"/>
          <p:cNvSpPr txBox="1"/>
          <p:nvPr/>
        </p:nvSpPr>
        <p:spPr>
          <a:xfrm>
            <a:off x="6958050" y="1759963"/>
            <a:ext cx="4229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Additionally, you can use the Sign Location helper to determine 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signature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 coordinates within your pdf documents. You can find it </a:t>
            </a:r>
            <a:r>
              <a:rPr lang="en-SG" sz="15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here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. 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3df11643f77_0_107" title="Products Button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50" y="2312397"/>
            <a:ext cx="2514986" cy="57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3df11643f77_0_107" title="Products Button-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1140" y="2312397"/>
            <a:ext cx="2514986" cy="57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3df11643f77_0_107" title="Products Button-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6025" y="3943675"/>
            <a:ext cx="2159776" cy="49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3df11643f77_0_107" title="Products Butto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150" y="3943665"/>
            <a:ext cx="2159776" cy="495559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3df11643f77_0_107"/>
          <p:cNvSpPr txBox="1"/>
          <p:nvPr/>
        </p:nvSpPr>
        <p:spPr>
          <a:xfrm>
            <a:off x="489150" y="438375"/>
            <a:ext cx="2835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SG" sz="2900" u="none" cap="none" strike="noStrike">
                <a:solidFill>
                  <a:srgbClr val="F65159"/>
                </a:solidFill>
                <a:latin typeface="Poppins"/>
                <a:ea typeface="Poppins"/>
                <a:cs typeface="Poppins"/>
                <a:sym typeface="Poppins"/>
              </a:rPr>
              <a:t>Media library</a:t>
            </a:r>
            <a:endParaRPr b="1" i="0" sz="2900" u="none" cap="none" strike="noStrike">
              <a:solidFill>
                <a:srgbClr val="F651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df11643f77_0_107"/>
          <p:cNvSpPr txBox="1"/>
          <p:nvPr/>
        </p:nvSpPr>
        <p:spPr>
          <a:xfrm>
            <a:off x="489150" y="960975"/>
            <a:ext cx="913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SG" sz="1800" u="none" cap="none" strike="noStrike">
                <a:solidFill>
                  <a:srgbClr val="43434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You can use the images below to create your reference journey.</a:t>
            </a:r>
            <a:endParaRPr b="0" i="0" sz="1800" u="none" cap="none" strike="noStrike">
              <a:solidFill>
                <a:srgbClr val="434343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10" name="Google Shape;310;g3df11643f77_0_107"/>
          <p:cNvSpPr txBox="1"/>
          <p:nvPr/>
        </p:nvSpPr>
        <p:spPr>
          <a:xfrm>
            <a:off x="489150" y="4554250"/>
            <a:ext cx="512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SG" sz="1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Sign with Singpass button (small size - 36H x 165W)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g3df11643f77_0_107"/>
          <p:cNvSpPr txBox="1"/>
          <p:nvPr/>
        </p:nvSpPr>
        <p:spPr>
          <a:xfrm>
            <a:off x="489150" y="3033325"/>
            <a:ext cx="548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Sign with Singpass </a:t>
            </a:r>
            <a:r>
              <a:rPr b="0" i="0" lang="en-SG" sz="15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button (</a:t>
            </a:r>
            <a:r>
              <a:rPr lang="en-SG" sz="1500">
                <a:latin typeface="Poppins"/>
                <a:ea typeface="Poppins"/>
                <a:cs typeface="Poppins"/>
                <a:sym typeface="Poppins"/>
              </a:rPr>
              <a:t>medium size - 48H x 190W</a:t>
            </a:r>
            <a:r>
              <a:rPr b="0" i="0" lang="en-SG" sz="15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b="0" i="0" sz="15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493c594950_0_321"/>
          <p:cNvSpPr txBox="1"/>
          <p:nvPr>
            <p:ph type="ctrTitle"/>
          </p:nvPr>
        </p:nvSpPr>
        <p:spPr>
          <a:xfrm>
            <a:off x="609600" y="1729433"/>
            <a:ext cx="91641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</a:pPr>
            <a:r>
              <a:rPr lang="en-SG" sz="4000"/>
              <a:t>Reference journey </a:t>
            </a:r>
            <a:r>
              <a:rPr lang="en-SG" sz="4000">
                <a:solidFill>
                  <a:srgbClr val="F65159"/>
                </a:solidFill>
              </a:rPr>
              <a:t>example</a:t>
            </a:r>
            <a:endParaRPr sz="4000">
              <a:solidFill>
                <a:srgbClr val="F65159"/>
              </a:solidFill>
            </a:endParaRPr>
          </a:p>
        </p:txBody>
      </p:sp>
      <p:sp>
        <p:nvSpPr>
          <p:cNvPr id="317" name="Google Shape;317;g3493c594950_0_321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g3405db2626d_0_477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050" y="438881"/>
            <a:ext cx="2755025" cy="59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3405db2626d_0_477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24" name="Google Shape;324;g3405db2626d_0_477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SG" sz="3600" u="none" cap="none" strike="noStrike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5" name="Google Shape;325;g3405db2626d_0_477"/>
          <p:cNvSpPr txBox="1"/>
          <p:nvPr/>
        </p:nvSpPr>
        <p:spPr>
          <a:xfrm>
            <a:off x="133625" y="791025"/>
            <a:ext cx="2229600" cy="69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Partner Webpage/App showing Sign with Singpass button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6" name="Google Shape;326;g3405db2626d_0_477"/>
          <p:cNvSpPr/>
          <p:nvPr/>
        </p:nvSpPr>
        <p:spPr>
          <a:xfrm>
            <a:off x="230075" y="3226200"/>
            <a:ext cx="2441700" cy="253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Screenshot of your site showing the Sign with Singpass button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Button should meet our UX guidelines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SG" sz="1200">
                <a:latin typeface="Poppins"/>
                <a:ea typeface="Poppins"/>
                <a:cs typeface="Poppins"/>
                <a:sym typeface="Poppins"/>
              </a:rPr>
              <a:t>Recommendation </a:t>
            </a: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⭐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Provide an alternative signing method if user does not have Singpass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g3405db2626d_0_485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057" y="442531"/>
            <a:ext cx="2755025" cy="59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3405db2626d_0_485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33" name="Google Shape;333;g3405db2626d_0_485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g3405db2626d_0_485"/>
          <p:cNvSpPr txBox="1"/>
          <p:nvPr/>
        </p:nvSpPr>
        <p:spPr>
          <a:xfrm>
            <a:off x="133625" y="791025"/>
            <a:ext cx="2681100" cy="69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Sign Landing Page with Application &amp; Entity Name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g3405db2626d_0_485"/>
          <p:cNvSpPr/>
          <p:nvPr/>
        </p:nvSpPr>
        <p:spPr>
          <a:xfrm>
            <a:off x="277025" y="3598550"/>
            <a:ext cx="3716100" cy="1375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Screenshot of the Sign Landing Page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Application Name should correspond to the site/application that the user was on before being redirected to Singpass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g3df11643f77_0_35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058" y="446226"/>
            <a:ext cx="2755012" cy="596555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3df11643f77_0_35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2" name="Google Shape;342;g3df11643f77_0_35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g3df11643f77_0_35"/>
          <p:cNvSpPr txBox="1"/>
          <p:nvPr/>
        </p:nvSpPr>
        <p:spPr>
          <a:xfrm>
            <a:off x="133625" y="791025"/>
            <a:ext cx="26385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logs in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g3df11643f77_0_35"/>
          <p:cNvSpPr txBox="1"/>
          <p:nvPr/>
        </p:nvSpPr>
        <p:spPr>
          <a:xfrm>
            <a:off x="133625" y="2054925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5714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** Do not remove or change this page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g3405db2626d_0_568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050" y="442564"/>
            <a:ext cx="2755025" cy="597286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3405db2626d_0_568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51" name="Google Shape;351;g3405db2626d_0_568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g3405db2626d_0_568"/>
          <p:cNvSpPr txBox="1"/>
          <p:nvPr/>
        </p:nvSpPr>
        <p:spPr>
          <a:xfrm>
            <a:off x="133625" y="791025"/>
            <a:ext cx="30231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reviews the document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3" name="Google Shape;353;g3405db2626d_0_568"/>
          <p:cNvSpPr/>
          <p:nvPr/>
        </p:nvSpPr>
        <p:spPr>
          <a:xfrm>
            <a:off x="277025" y="3326650"/>
            <a:ext cx="3716100" cy="1769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PDF viewer showing the document(s) that you will be asking users to sign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If you will have more than one document template, feel free to include multiple screenshots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405db2626d_0_576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59" name="Google Shape;359;g3405db2626d_0_576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0" name="Google Shape;360;g3405db2626d_0_576"/>
          <p:cNvSpPr txBox="1"/>
          <p:nvPr/>
        </p:nvSpPr>
        <p:spPr>
          <a:xfrm>
            <a:off x="133625" y="791025"/>
            <a:ext cx="2229600" cy="76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proceeds to sign the document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1" name="Google Shape;361;g3405db2626d_0_576"/>
          <p:cNvSpPr txBox="1"/>
          <p:nvPr/>
        </p:nvSpPr>
        <p:spPr>
          <a:xfrm>
            <a:off x="133625" y="2054925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5714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** Do not remove or change this page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62" name="Google Shape;362;g3405db2626d_0_576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9350" y="442564"/>
            <a:ext cx="2755025" cy="5972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405db2626d_0_576" title="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2152" y="442564"/>
            <a:ext cx="2755025" cy="597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493c594950_0_499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69" name="Google Shape;369;g3493c594950_0_499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0" name="Google Shape;370;g3493c594950_0_499"/>
          <p:cNvSpPr txBox="1"/>
          <p:nvPr/>
        </p:nvSpPr>
        <p:spPr>
          <a:xfrm>
            <a:off x="133625" y="791025"/>
            <a:ext cx="22296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Success page indicating that the document is signed. User clicks “Leave Sign portal”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1" name="Google Shape;371;g3493c594950_0_499"/>
          <p:cNvSpPr txBox="1"/>
          <p:nvPr/>
        </p:nvSpPr>
        <p:spPr>
          <a:xfrm>
            <a:off x="187425" y="2322735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5714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** Do not remove or change this page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72" name="Google Shape;372;g3493c594950_0_49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355" y="733875"/>
            <a:ext cx="2436550" cy="5282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g3df11643f77_0_69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050" y="442557"/>
            <a:ext cx="2755025" cy="5972861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g3df11643f77_0_69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9" name="Google Shape;379;g3df11643f77_0_69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80" name="Google Shape;380;g3df11643f77_0_69"/>
          <p:cNvSpPr txBox="1"/>
          <p:nvPr/>
        </p:nvSpPr>
        <p:spPr>
          <a:xfrm>
            <a:off x="133625" y="791025"/>
            <a:ext cx="2229600" cy="10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is redirected back to partner’s site to continue transaction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g3df11643f77_0_69"/>
          <p:cNvSpPr/>
          <p:nvPr/>
        </p:nvSpPr>
        <p:spPr>
          <a:xfrm>
            <a:off x="277025" y="3326650"/>
            <a:ext cx="3716100" cy="1769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Show the page that users are expected to see when they are redirected back to your portal after successfully signing the document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If you have different potential outcomes (e.g. for different redirect URLs), feel free to include multiple screenshots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g3df7b059ef5_0_0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025" y="442607"/>
            <a:ext cx="2755025" cy="597286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g3df7b059ef5_0_0"/>
          <p:cNvSpPr txBox="1"/>
          <p:nvPr/>
        </p:nvSpPr>
        <p:spPr>
          <a:xfrm>
            <a:off x="6541751" y="0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Example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88" name="Google Shape;388;g3df7b059ef5_0_0"/>
          <p:cNvSpPr txBox="1"/>
          <p:nvPr/>
        </p:nvSpPr>
        <p:spPr>
          <a:xfrm>
            <a:off x="133652" y="286689"/>
            <a:ext cx="385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Unsuccessful Flows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g3df7b059ef5_0_0"/>
          <p:cNvSpPr txBox="1"/>
          <p:nvPr/>
        </p:nvSpPr>
        <p:spPr>
          <a:xfrm>
            <a:off x="133625" y="1629814"/>
            <a:ext cx="3548400" cy="10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There may be scenarios where the user is redirected back to your site without successfully completing the signing (e.g. exit halfway; failed delivery to your webbook)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0" name="Google Shape;390;g3df7b059ef5_0_0"/>
          <p:cNvSpPr/>
          <p:nvPr/>
        </p:nvSpPr>
        <p:spPr>
          <a:xfrm>
            <a:off x="277025" y="3326650"/>
            <a:ext cx="3716100" cy="1769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Screenshots of what your user will see if they had an unsuccessful signing attempt with Singpass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e.g. error screen with relevant instructions displayed 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e.g. error modals (if any)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493c594950_0_654"/>
          <p:cNvSpPr txBox="1"/>
          <p:nvPr>
            <p:ph type="ctrTitle"/>
          </p:nvPr>
        </p:nvSpPr>
        <p:spPr>
          <a:xfrm>
            <a:off x="609600" y="1729433"/>
            <a:ext cx="9164100" cy="30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</a:pPr>
            <a:r>
              <a:rPr lang="en-SG" sz="4000"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Reference journey </a:t>
            </a:r>
            <a:r>
              <a:rPr lang="en-SG" sz="4000">
                <a:solidFill>
                  <a:srgbClr val="F65159"/>
                </a:solidFill>
                <a:extLst>
                  <a:ext uri="http://customooxmlschemas.google.com/">
                    <go:slidesCustomData xmlns:go="http://customooxmlschemas.google.com/" textRoundtripDataId="14"/>
                  </a:ext>
                </a:extLst>
              </a:rPr>
              <a:t>template</a:t>
            </a:r>
            <a:endParaRPr sz="4000">
              <a:solidFill>
                <a:srgbClr val="F65159"/>
              </a:solidFill>
            </a:endParaRPr>
          </a:p>
        </p:txBody>
      </p:sp>
      <p:sp>
        <p:nvSpPr>
          <p:cNvPr id="396" name="Google Shape;396;g3493c594950_0_654"/>
          <p:cNvSpPr txBox="1"/>
          <p:nvPr>
            <p:ph idx="12" type="sldNum"/>
          </p:nvPr>
        </p:nvSpPr>
        <p:spPr>
          <a:xfrm>
            <a:off x="11090067" y="6223133"/>
            <a:ext cx="577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130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SG"/>
              <a:t>‹#›</a:t>
            </a:fld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7" name="Google Shape;397;g3493c594950_0_654"/>
          <p:cNvSpPr txBox="1"/>
          <p:nvPr>
            <p:ph idx="1" type="subTitle"/>
          </p:nvPr>
        </p:nvSpPr>
        <p:spPr>
          <a:xfrm>
            <a:off x="609600" y="5144650"/>
            <a:ext cx="58272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SG">
                <a:solidFill>
                  <a:schemeClr val="dk1"/>
                </a:solidFill>
              </a:rPr>
              <a:t>You are allowed to upload either mobile or desktop views for submission.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493c594950_0_463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SG" sz="3600" u="none" cap="none" strike="noStrike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g3493c594950_0_463"/>
          <p:cNvSpPr txBox="1"/>
          <p:nvPr/>
        </p:nvSpPr>
        <p:spPr>
          <a:xfrm>
            <a:off x="3710625" y="603220"/>
            <a:ext cx="7594500" cy="5543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option to use </a:t>
            </a: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Sign</a:t>
            </a:r>
            <a:r>
              <a:rPr b="0" i="0" lang="en-SG" sz="1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should consist of a button for user to click to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g3493c594950_0_463"/>
          <p:cNvSpPr txBox="1"/>
          <p:nvPr/>
        </p:nvSpPr>
        <p:spPr>
          <a:xfrm>
            <a:off x="133625" y="791025"/>
            <a:ext cx="2229600" cy="69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Partner Webpage/App showing Sign with Singpass button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5" name="Google Shape;405;g3493c594950_0_463"/>
          <p:cNvSpPr/>
          <p:nvPr/>
        </p:nvSpPr>
        <p:spPr>
          <a:xfrm>
            <a:off x="230075" y="3226200"/>
            <a:ext cx="2441700" cy="253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Screenshot of your site showing the Sign with Singpass button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Button should meet our UX guidelines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SG" sz="1200">
                <a:latin typeface="Poppins"/>
                <a:ea typeface="Poppins"/>
                <a:cs typeface="Poppins"/>
                <a:sym typeface="Poppins"/>
              </a:rPr>
              <a:t>Recommendation </a:t>
            </a: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⭐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Provide an alternative signing method if user does not have Singpass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df11643f77_0_77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g3df11643f77_0_77"/>
          <p:cNvSpPr txBox="1"/>
          <p:nvPr/>
        </p:nvSpPr>
        <p:spPr>
          <a:xfrm>
            <a:off x="133625" y="791025"/>
            <a:ext cx="2681100" cy="69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Sign Landing Page with Application &amp; Entity Name</a:t>
            </a:r>
            <a:endParaRPr b="0" i="0" sz="1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g3df11643f77_0_77"/>
          <p:cNvSpPr/>
          <p:nvPr/>
        </p:nvSpPr>
        <p:spPr>
          <a:xfrm>
            <a:off x="277025" y="3598550"/>
            <a:ext cx="3716100" cy="1375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Screenshot of the Sign Landing Page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Application Name should correspond to the site/application that the user was on before being redirected to Singpass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g3df11643f77_0_77"/>
          <p:cNvSpPr txBox="1"/>
          <p:nvPr/>
        </p:nvSpPr>
        <p:spPr>
          <a:xfrm>
            <a:off x="4269825" y="603225"/>
            <a:ext cx="6969600" cy="554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SG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Provide a screenshot of the Sign landing page with your application and entity name in Staging environment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493c594950_0_470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" name="Google Shape;419;g3493c594950_0_470"/>
          <p:cNvSpPr txBox="1"/>
          <p:nvPr/>
        </p:nvSpPr>
        <p:spPr>
          <a:xfrm>
            <a:off x="133625" y="791025"/>
            <a:ext cx="26385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logs in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g3493c594950_0_470"/>
          <p:cNvSpPr txBox="1"/>
          <p:nvPr/>
        </p:nvSpPr>
        <p:spPr>
          <a:xfrm>
            <a:off x="133625" y="2054925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5714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** Do not remove or change this page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21" name="Google Shape;421;g3493c594950_0_470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350" y="484784"/>
            <a:ext cx="2755025" cy="5965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493c594950_0_477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7" name="Google Shape;427;g3493c594950_0_477"/>
          <p:cNvSpPr txBox="1"/>
          <p:nvPr/>
        </p:nvSpPr>
        <p:spPr>
          <a:xfrm>
            <a:off x="4269825" y="603225"/>
            <a:ext cx="6969600" cy="554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Provide a screenshot of your </a:t>
            </a:r>
            <a:r>
              <a:rPr lang="en-SG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document </a:t>
            </a:r>
            <a:r>
              <a:rPr b="0" i="0" lang="en-SG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page in Staging environment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8" name="Google Shape;428;g3493c594950_0_477"/>
          <p:cNvSpPr txBox="1"/>
          <p:nvPr/>
        </p:nvSpPr>
        <p:spPr>
          <a:xfrm>
            <a:off x="133625" y="791025"/>
            <a:ext cx="30231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</a:t>
            </a: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reviews the document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g3493c594950_0_477"/>
          <p:cNvSpPr/>
          <p:nvPr/>
        </p:nvSpPr>
        <p:spPr>
          <a:xfrm>
            <a:off x="277025" y="3326650"/>
            <a:ext cx="3716100" cy="1769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PDF viewer showing the document(s) that you will be asking users to sign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If you will have more than one document template, feel free to include multiple screenshots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493c594950_0_486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5" name="Google Shape;435;g3493c594950_0_486"/>
          <p:cNvSpPr txBox="1"/>
          <p:nvPr/>
        </p:nvSpPr>
        <p:spPr>
          <a:xfrm>
            <a:off x="133625" y="791025"/>
            <a:ext cx="2229600" cy="76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proceeds to sign the document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6" name="Google Shape;436;g3493c594950_0_486"/>
          <p:cNvSpPr txBox="1"/>
          <p:nvPr/>
        </p:nvSpPr>
        <p:spPr>
          <a:xfrm>
            <a:off x="133625" y="2054925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5714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** Do not remove or change this page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37" name="Google Shape;437;g3493c594950_0_486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9350" y="442564"/>
            <a:ext cx="2755025" cy="5972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g3493c594950_0_486" title="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2152" y="442564"/>
            <a:ext cx="2755025" cy="597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df11643f77_0_90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4" name="Google Shape;444;g3df11643f77_0_90"/>
          <p:cNvSpPr txBox="1"/>
          <p:nvPr/>
        </p:nvSpPr>
        <p:spPr>
          <a:xfrm>
            <a:off x="133625" y="791025"/>
            <a:ext cx="22296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Success page indicating that the document is signed. User clicks “Leave Sign portal”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g3df11643f77_0_90"/>
          <p:cNvSpPr txBox="1"/>
          <p:nvPr/>
        </p:nvSpPr>
        <p:spPr>
          <a:xfrm>
            <a:off x="187425" y="2322735"/>
            <a:ext cx="22296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85714"/>
              <a:buFont typeface="Arial"/>
              <a:buNone/>
            </a:pPr>
            <a:r>
              <a:rPr b="0" i="0" lang="en-SG" sz="1400" u="none" cap="none" strike="noStrike">
                <a:solidFill>
                  <a:srgbClr val="E04F5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** Do not remove or change this page</a:t>
            </a:r>
            <a:endParaRPr b="0" i="0" sz="1400" u="none" cap="none" strike="noStrike">
              <a:solidFill>
                <a:srgbClr val="E04F5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446" name="Google Shape;446;g3df11643f77_0_90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6350" y="442575"/>
            <a:ext cx="2755025" cy="597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df11643f77_0_99"/>
          <p:cNvSpPr txBox="1"/>
          <p:nvPr/>
        </p:nvSpPr>
        <p:spPr>
          <a:xfrm>
            <a:off x="133619" y="144521"/>
            <a:ext cx="93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2" name="Google Shape;452;g3df11643f77_0_99"/>
          <p:cNvSpPr txBox="1"/>
          <p:nvPr/>
        </p:nvSpPr>
        <p:spPr>
          <a:xfrm>
            <a:off x="133625" y="791025"/>
            <a:ext cx="2229600" cy="10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is redirected back to partner’s site to continue transaction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3" name="Google Shape;453;g3df11643f77_0_99"/>
          <p:cNvSpPr txBox="1"/>
          <p:nvPr/>
        </p:nvSpPr>
        <p:spPr>
          <a:xfrm>
            <a:off x="4269825" y="603225"/>
            <a:ext cx="6969600" cy="554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Provide a screenshot of your page in Staging environment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4" name="Google Shape;454;g3df11643f77_0_99"/>
          <p:cNvSpPr/>
          <p:nvPr/>
        </p:nvSpPr>
        <p:spPr>
          <a:xfrm>
            <a:off x="277025" y="3326650"/>
            <a:ext cx="3716100" cy="1769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Show the page that users are expected to see when they are redirected back to your portal after successfully signing the document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If you </a:t>
            </a: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have</a:t>
            </a: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 different potential outcomes (e.g. for different redirect URLs), feel free to include multiple screenshots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df2d6b72da_0_13"/>
          <p:cNvSpPr txBox="1"/>
          <p:nvPr/>
        </p:nvSpPr>
        <p:spPr>
          <a:xfrm>
            <a:off x="133652" y="286689"/>
            <a:ext cx="385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SG" sz="3600">
                <a:solidFill>
                  <a:srgbClr val="E04F56"/>
                </a:solidFill>
                <a:latin typeface="Poppins"/>
                <a:ea typeface="Poppins"/>
                <a:cs typeface="Poppins"/>
                <a:sym typeface="Poppins"/>
              </a:rPr>
              <a:t>Unsuccessful Flows</a:t>
            </a:r>
            <a:endParaRPr b="0" i="0" sz="3600" u="none" cap="none" strike="noStrike">
              <a:solidFill>
                <a:srgbClr val="E04F5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0" name="Google Shape;460;g3df2d6b72da_0_13"/>
          <p:cNvSpPr txBox="1"/>
          <p:nvPr/>
        </p:nvSpPr>
        <p:spPr>
          <a:xfrm>
            <a:off x="133625" y="1629814"/>
            <a:ext cx="3548400" cy="10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S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There may be scenarios where the user is redirected back to your site without successfully completing the signing (e.g. exit halfway; failed delivery to your webbook)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1" name="Google Shape;461;g3df2d6b72da_0_13"/>
          <p:cNvSpPr txBox="1"/>
          <p:nvPr/>
        </p:nvSpPr>
        <p:spPr>
          <a:xfrm>
            <a:off x="4269825" y="603225"/>
            <a:ext cx="6969600" cy="554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Provide a screenshot of </a:t>
            </a:r>
            <a:r>
              <a:rPr lang="en-SG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relevant page(s) </a:t>
            </a:r>
            <a:r>
              <a:rPr b="0" i="0" lang="en-SG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 Staging environment </a:t>
            </a:r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2" name="Google Shape;462;g3df2d6b72da_0_13"/>
          <p:cNvSpPr/>
          <p:nvPr/>
        </p:nvSpPr>
        <p:spPr>
          <a:xfrm>
            <a:off x="277025" y="3326650"/>
            <a:ext cx="3716100" cy="1769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SG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Requirements ✅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Screenshots of what your user will see if they had an unsuccessful signing attempt with Singpass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e.g. error screen with relevant instructions displayed 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SG" sz="1200">
                <a:latin typeface="Poppins"/>
                <a:ea typeface="Poppins"/>
                <a:cs typeface="Poppins"/>
                <a:sym typeface="Poppins"/>
              </a:rPr>
              <a:t>e.g. error modals (if any)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2022-11-03T06:58:41Z</dcterms:created>
  <dc:creator>Chloe Lim</dc:creator>
</cp:coreProperties>
</file>